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147469401" r:id="rId5"/>
    <p:sldId id="531" r:id="rId6"/>
    <p:sldId id="2147374656" r:id="rId7"/>
    <p:sldId id="2147469402" r:id="rId8"/>
    <p:sldId id="2147469403" r:id="rId9"/>
    <p:sldId id="2147469404" r:id="rId10"/>
    <p:sldId id="2147469405" r:id="rId11"/>
    <p:sldId id="2147469406" r:id="rId12"/>
    <p:sldId id="2147469407" r:id="rId13"/>
    <p:sldId id="2147469408" r:id="rId14"/>
    <p:sldId id="2147469409" r:id="rId15"/>
    <p:sldId id="2147469410" r:id="rId16"/>
    <p:sldId id="2147469411" r:id="rId17"/>
    <p:sldId id="2147469412" r:id="rId18"/>
    <p:sldId id="2147469413" r:id="rId19"/>
    <p:sldId id="2147469414" r:id="rId20"/>
    <p:sldId id="2147469415" r:id="rId21"/>
    <p:sldId id="2147469416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3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657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788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9920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051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543585-3350-58A8-C493-44BBE2878D92}" name="OPRG" initials="OPRG" userId="OPRG" providerId="None"/>
  <p188:author id="{6BDAAABD-3FED-2D62-9B31-C770BD43D2DD}" name="Kirsten Thomas (Porter Novelli)" initials="KT(N" userId="S::kirsten.thomas@porternovelli.com::8e7cd897-7e97-4e7b-9736-07d2f2d87461" providerId="AD"/>
  <p188:author id="{1181D7C5-2A88-205E-BA2C-0670FD5DE510}" name="Travaglini, Maryann" initials="TM" userId="S::Maryann.Travaglini@iconplc.com::1b4a563f-0f7d-4638-bd24-ccc984927d0c" providerId="AD"/>
  <p188:author id="{EFCF4FF6-E091-EDA5-0FA4-BF6F628F49BC}" name="Lindsey Fisher (Porter Novelli)" initials="LF(N" userId="S::lindsey.fisher@porternovelli.com::b12492c1-00a5-4d62-bbb7-918bd4ae74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Belcher" initials="" lastIdx="56" clrIdx="0"/>
  <p:cmAuthor id="2" name="Weslyn Lu" initials="" lastIdx="139" clrIdx="1"/>
  <p:cmAuthor id="3" name="Taylor DeVoe" initials="" lastIdx="3" clrIdx="2"/>
  <p:cmAuthor id="4" name="David Bickel" initials="" lastIdx="8" clrIdx="3"/>
  <p:cmAuthor id="5" name="Dang, Jacqueline" initials="" lastIdx="4" clrIdx="4"/>
  <p:cmAuthor id="6" name="Jacqueline Dang" initials="" lastIdx="17" clrIdx="5"/>
  <p:cmAuthor id="7" name="Sharon Karlsberg" initials="" lastIdx="4" clrIdx="6"/>
  <p:cmAuthor id="8" name="Jacqueline L Zummo" initials="" lastIdx="1" clrIdx="7"/>
  <p:cmAuthor id="9" name="Suzanne Martinez (IB Health)" initials="" lastIdx="1" clrIdx="8"/>
  <p:cmAuthor id="10" name="Melissa Hoefel (Ketchum)" initials="" lastIdx="14" clrIdx="9"/>
  <p:cmAuthor id="11" name="Heather Gartman" initials="" lastIdx="5" clrIdx="10"/>
  <p:cmAuthor id="12" name="Heather Gartman (Ketchum)" initials="" lastIdx="6" clrIdx="11"/>
  <p:cmAuthor id="13" name="Appelmans, Frederic" initials="" lastIdx="2" clrIdx="12"/>
  <p:cmAuthor id="14" name="OPRG" initials="OPRG" lastIdx="6" clrIdx="13">
    <p:extLst>
      <p:ext uri="{19B8F6BF-5375-455C-9EA6-DF929625EA0E}">
        <p15:presenceInfo xmlns:p15="http://schemas.microsoft.com/office/powerpoint/2012/main" userId="OP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99AA"/>
    <a:srgbClr val="ADADAD"/>
    <a:srgbClr val="B3A987"/>
    <a:srgbClr val="E01029"/>
    <a:srgbClr val="605D75"/>
    <a:srgbClr val="151F6D"/>
    <a:srgbClr val="840B55"/>
    <a:srgbClr val="FF6720"/>
    <a:srgbClr val="FEDD00"/>
    <a:srgbClr val="2CC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1" autoAdjust="0"/>
    <p:restoredTop sz="96327"/>
  </p:normalViewPr>
  <p:slideViewPr>
    <p:cSldViewPr snapToGrid="0">
      <p:cViewPr varScale="1">
        <p:scale>
          <a:sx n="76" d="100"/>
          <a:sy n="76" d="100"/>
        </p:scale>
        <p:origin x="12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C0CC24-5AAB-1E4A-8425-7C8B5A852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AC3D3-1225-E741-9BA6-95F308091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B57F61-F687-A64D-889F-CFC7C931604F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10/24/2023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3AC08-FBCB-644B-A186-FD82D5F3B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B92C5-758E-4447-8685-FCB792EA1E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B9DC18-F474-5144-AF82-74E2A1BE2B4F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2A40C6-363A-D54C-A0AD-9B3D25289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2D596-22B1-C44A-9273-1D6920BF6D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68C741-784D-C14F-95B2-75F92A637A65}" type="datetimeFigureOut">
              <a:rPr lang="en-US" smtClean="0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B5BF6C-86BB-BF43-9A11-02A312F90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E2789F-7479-3149-9A68-AF1616D6E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68972-DBE2-E648-853D-5A7FDFD3BE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58963-5B99-514C-88A2-B4C11A880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32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63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394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26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74507-65D2-479A-A35E-CFF865AD5E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9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69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0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3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11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1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2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2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9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3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7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18121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11461749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EF57AC-E6C8-F910-79ED-F76FB3BED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1574800"/>
            <a:ext cx="1146174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0EA408-BDA5-1120-95AB-259BA4578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5833872"/>
            <a:ext cx="8821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3700745A-22BA-4BE9-1AAC-1A73B9321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34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6" y="1574801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6876" y="1574800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034C5-A832-E1B1-D39A-FCC64F350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D9B9CF2-FE37-6774-EB33-798134245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97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1574801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36099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07072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292EC5-755A-AD53-D396-EDEDEF199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5833872"/>
            <a:ext cx="8968077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9F04FC0-05F8-874B-C784-F53E61719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08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034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555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F3AA82-AE0B-AD34-C046-B1F38464DA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077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49EDF-094A-F8D5-DF3C-B393DF4C6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C57BCA-9504-14FA-3E4A-E04C08C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58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CA8025-E18F-AF52-8012-84B0EEA4E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5833872"/>
            <a:ext cx="900899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92B8C37-C476-EF02-3D59-38DEB792D3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4783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16B268-7CAE-0403-574A-E59D6AE9B8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4441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943DB4D-045D-1D8E-9EC7-A2EB9C0A40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84099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4EDEB-E1CB-C3A8-8FFC-D77B7FE59F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72375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E966EDDA-B729-2768-E361-EBEBC77F7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93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3CB082-12A6-FFE7-88AA-E3AD7C238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4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398F3-8E7A-E3D1-037D-8C143B1E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5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E42C471-811A-8821-090E-A08A12DE8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804418B-EF3D-3A32-BD87-8F570DEC5C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124" y="2161309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60EB6CF-D235-6640-C96B-41EB416527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5" y="2161308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352F4CF6-3E20-6E01-EBFA-446DEA4BE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88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0972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AEFDB29-B66E-4211-4F23-985ACA892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8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85A90-46EE-51C9-716B-779C2BE03F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1574800"/>
            <a:ext cx="1146550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721425-C3AC-D731-5446-FBFC6832D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57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052F27-8D60-2ED1-70B8-F8566EC7E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7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49E9DD-78F6-5597-EB84-D7AB1218F2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2161309"/>
            <a:ext cx="11463921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7F65-3156-B299-8A6C-78C84D940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1574800"/>
            <a:ext cx="11463921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54EF56-3344-6E40-FBB0-A7F8C2235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672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22CFE453-07B9-F657-7165-293B0646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0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D3ADD7-6C65-C7B6-F5A3-C8D149E7B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A9473-9444-A1F0-5B86-11A3C05F6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82034D-4664-2E5A-69EB-08390D23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788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9B8EE-BC3B-7E56-2BBE-6D2C370C65A1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6E4CD3-9E39-972B-822E-2FB6F8868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6" y="1574801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A40973E-97B8-CC18-DF83-D8E5458BFF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51206" y="1574800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5F4F868-6A57-BD2C-72A2-6C2D05DC0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DF18F99-C415-6A21-53F7-F81A1461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24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6D003-1246-E709-2DF8-74F1C8A9B5A4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F3BF7B5-F230-E96D-98D7-CF567A21C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0F8500-D05C-9FBE-5637-930A42E9D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6019BB8-4236-7C60-D3CB-38266C08CF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91413BD-FC17-1116-EEE6-F5134BDC2F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6" y="2161308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E7A3ABF-C0C7-D3AD-1C6A-97C68F14F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AFF137C-A676-5D1F-A450-8A6E5CE51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801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53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450" r="17"/>
          <a:stretch/>
        </p:blipFill>
        <p:spPr>
          <a:xfrm>
            <a:off x="0" y="4865946"/>
            <a:ext cx="7164224" cy="12623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063FC6-958F-F3EE-052E-38ECFC7FD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897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45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E65B6354-97AF-5957-C7F2-00BE94BD3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832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56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3C3D1E-B2ED-A612-DA14-6C36194874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2159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655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B675B-EC78-2DF2-E93B-69BFD8267FD2}"/>
              </a:ext>
            </a:extLst>
          </p:cNvPr>
          <p:cNvSpPr/>
          <p:nvPr userDrawn="1"/>
        </p:nvSpPr>
        <p:spPr>
          <a:xfrm>
            <a:off x="12192000" y="0"/>
            <a:ext cx="2842591" cy="6858000"/>
          </a:xfrm>
          <a:prstGeom prst="rect">
            <a:avLst/>
          </a:prstGeom>
          <a:solidFill>
            <a:srgbClr val="ECECEC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78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97F866D-C535-8B25-290D-B9A16BD99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73E3BC-9FC7-7368-4543-7697BFB3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83F00A-0D83-4373-E33A-CF63E5680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66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97D7E-D1C1-EAE1-64A8-318B79FEB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8992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64CB2D-D499-13BE-859F-0D4A7451CB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01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B9FF05-D2C1-46C4-831A-32EB5C9F4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82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20762EF-0474-9358-6ED8-391656284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/>
          <a:stretch/>
        </p:blipFill>
        <p:spPr>
          <a:xfrm>
            <a:off x="0" y="752078"/>
            <a:ext cx="11474606" cy="3734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1E1CC-5F5E-4E4C-063D-BBC7DE81B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299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Blue">
    <p:bg>
      <p:bgPr>
        <a:gradFill>
          <a:gsLst>
            <a:gs pos="0">
              <a:schemeClr val="accent2"/>
            </a:gs>
            <a:gs pos="93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C084657-8268-012C-F255-B0679B8534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AC232-D482-5259-1392-EE2E55B47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1B8E7A-1241-D7A4-262C-4A4515832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372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453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E2DDFB-68D7-644D-9E37-D72139CD6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6682" y="1574800"/>
            <a:ext cx="4977510" cy="32924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15222-8AED-AE4D-E3B9-8E105C90D5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9477" y="1574800"/>
            <a:ext cx="659954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438A0-3AFA-9012-C63A-4731533CE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4490" y="4867275"/>
            <a:ext cx="4977510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71F3598-B4FC-9300-B36C-0BB31AE9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6A78CD8-646B-CF20-7BEF-9F4FA845C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74800"/>
            <a:ext cx="5374893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8CC3C-35DE-EF4B-4C3A-0CE5E6F5D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374893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3FF7C4F6-8FCE-FFCA-32B4-E7FE1F7D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4918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574800"/>
            <a:ext cx="6503894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267CAD-E012-4AA7-A3C8-4883534ED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1FB8A24-E91E-9030-3097-499DEA6FC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2436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06DD96-9DEF-0024-7691-0ACAC39EC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49" y="1574802"/>
            <a:ext cx="5033915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1E5442-21A0-77E1-5BB7-F319D1BB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0824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E11003-33E3-C602-1590-A0E78DE24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5EE928-3886-45B3-67DE-39C5D24FA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5E1E0F3-8278-99F7-3887-286AEFCDD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967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7226681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AACF3E-83ED-52C4-27A7-1B90EAC241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26FF2F96-AD0E-EB85-4484-AE99D085D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689386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05DBE-1BE7-E695-C62E-22EB44D99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1574799"/>
            <a:ext cx="6815328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6B01E68-D740-637A-BD9F-BD42CE8E9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5" y="1574802"/>
            <a:ext cx="4783997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CF2F8706-9F53-3F92-74D0-FFE34BCF9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8767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1574800"/>
            <a:ext cx="11459589" cy="2882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3CD59DC-5DE1-B69A-80AE-C320922E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886CAD-5351-7713-14D9-6775796BA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13556273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2161309"/>
            <a:ext cx="11459589" cy="229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D8F6F53-5D6A-B7D1-E934-127054AF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6" y="1574800"/>
            <a:ext cx="1145958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50C4556-A8A5-B202-62A2-406BA8465C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8BB0B106-C721-639B-D509-06DA5A05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09015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263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BAA8D4-D7AA-9D91-4F96-00C161C4F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2131" y="1574800"/>
            <a:ext cx="4059936" cy="4114800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32556B1E-92C0-FF17-34F3-F0B2F7F8C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1886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4048125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0700" y="1574800"/>
            <a:ext cx="405955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0EF2BBE-22ED-FE3F-3717-D0206AC89C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8126" y="1574800"/>
            <a:ext cx="4092574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7AFA4C9-F353-EFC2-0E28-99A47913C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93985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12192000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CADBF2AD-EE6C-ABE0-CB3B-C30862383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77082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5989320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2751F7-C423-4BF6-B332-A88D7DE72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334" y="1574800"/>
            <a:ext cx="5987666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94A7D9-53FF-1665-CBB2-EE47190B8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A00F1-1319-E5A2-4E6B-332C233E9A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2679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8A4D2D3-4E8C-03CC-D5CF-F9F6FC16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2348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2400" y="1574800"/>
            <a:ext cx="2457450" cy="411480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8B418E-4070-C63D-241C-2774A3FC7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1"/>
            <a:ext cx="6502399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E74BD90-A83A-1901-41A0-21FE5E119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5799" y="3632200"/>
            <a:ext cx="3276600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8014880-258D-BEA4-65D8-7CD8165D91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9850" y="1574801"/>
            <a:ext cx="3226933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0E4F7DF-234E-148E-00D8-7B89319F6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9850" y="3632200"/>
            <a:ext cx="3226933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107484-51EE-8311-7A3E-FF87A3DB7C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632200"/>
            <a:ext cx="3225799" cy="205739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4D5B246-C7A9-4D5F-9C9B-61F4EB8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41995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2DF42-1B24-E9B1-F26F-6CF440EE5D13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645E1-4862-8D64-AE7A-47627A914695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FB1242-F8A0-C971-9637-73C9F6AD1C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6EC04-D0E9-4E75-E319-52A1C00A1A6D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B91F8D5-9357-63C1-00EC-5DCE903EF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3499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828F19-FF7E-1521-AB61-7F8E4A657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4570" y="2622329"/>
            <a:ext cx="2654300" cy="63197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31CF89D-C1C4-8171-0803-9D2EC2328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DE13AB1-A8F8-B630-7248-D1B4D6C2FF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A2AE21-FE10-95F6-6EAF-72DCE25B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867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2F8FD-C59F-0497-1C96-F9ED88751A96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6DBC2-A26A-8D43-BE88-D4C7E492D743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65AC6-A05A-4E55-3F12-48C6AEE6745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73455-FF6F-8ADE-DD2B-25DEE0A32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E19FE9F-36BF-354C-3021-23F88658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40025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84323-2C1E-F13E-B63A-4329FB369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01C193-5767-C664-938C-B7C2447B7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2759C-62D6-43EB-ED30-D1DB0EE55731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F27C0C5-A621-1875-6DD1-05E7F2B8E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9753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8DB81A-8D46-EDD0-A9C3-EC82C507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4B82DF6-1BD0-235D-4322-670F89E65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9F018-2B30-8466-9630-77384C22E5B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913E819-8D52-8A95-7D31-C73BEC59D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15735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70AD9-F776-9BD3-F569-E65C4607FC60}"/>
              </a:ext>
            </a:extLst>
          </p:cNvPr>
          <p:cNvSpPr/>
          <p:nvPr userDrawn="1"/>
        </p:nvSpPr>
        <p:spPr>
          <a:xfrm>
            <a:off x="3277590" y="219808"/>
            <a:ext cx="997527" cy="603504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C332D2-1F4E-F48E-13A6-799362D72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2CF81CD-DD46-EA79-7BCD-7356762AF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4BF043-2D21-E606-9266-D4F26564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2661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3"/>
            <a:ext cx="5568949" cy="379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059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AA08890-C485-34DF-5ECD-52D95522C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3C9E7-015A-9060-8A00-B217FC75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1B3807-1489-CAA0-5705-0C3FFD4AF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51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0"/>
            <a:ext cx="11461750" cy="4114800"/>
          </a:xfrm>
        </p:spPr>
        <p:txBody>
          <a:bodyPr/>
          <a:lstStyle>
            <a:lvl1pPr marL="502920" indent="-502920">
              <a:lnSpc>
                <a:spcPct val="120000"/>
              </a:lnSpc>
              <a:buSzPct val="100000"/>
              <a:buFont typeface="+mj-lt"/>
              <a:buAutoNum type="arabicPeriod"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6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43F4DDF-9B26-0FD6-2240-8FE31F6CB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8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4" y="1574800"/>
            <a:ext cx="11459591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4" y="5833872"/>
            <a:ext cx="881934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9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5126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574800"/>
            <a:ext cx="11461748" cy="413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663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6" y="5833872"/>
            <a:ext cx="8188324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tabLst/>
              <a:defRPr sz="9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54A0DC-99E9-C6F3-5DB6-E45C9168588B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58" r:id="rId2"/>
    <p:sldLayoutId id="2147483778" r:id="rId3"/>
    <p:sldLayoutId id="2147483777" r:id="rId4"/>
    <p:sldLayoutId id="2147483925" r:id="rId5"/>
    <p:sldLayoutId id="2147483849" r:id="rId6"/>
    <p:sldLayoutId id="2147483848" r:id="rId7"/>
    <p:sldLayoutId id="2147483821" r:id="rId8"/>
    <p:sldLayoutId id="2147483773" r:id="rId9"/>
    <p:sldLayoutId id="2147483834" r:id="rId10"/>
    <p:sldLayoutId id="2147483831" r:id="rId11"/>
    <p:sldLayoutId id="2147483857" r:id="rId12"/>
    <p:sldLayoutId id="2147483858" r:id="rId13"/>
    <p:sldLayoutId id="2147483859" r:id="rId14"/>
    <p:sldLayoutId id="2147483835" r:id="rId15"/>
    <p:sldLayoutId id="2147483840" r:id="rId16"/>
    <p:sldLayoutId id="2147483822" r:id="rId17"/>
    <p:sldLayoutId id="2147483823" r:id="rId18"/>
    <p:sldLayoutId id="2147483851" r:id="rId19"/>
    <p:sldLayoutId id="2147483838" r:id="rId20"/>
    <p:sldLayoutId id="2147483839" r:id="rId21"/>
    <p:sldLayoutId id="2147483841" r:id="rId22"/>
    <p:sldLayoutId id="2147483844" r:id="rId23"/>
    <p:sldLayoutId id="2147483930" r:id="rId24"/>
    <p:sldLayoutId id="2147483931" r:id="rId25"/>
    <p:sldLayoutId id="2147483817" r:id="rId26"/>
    <p:sldLayoutId id="2147483926" r:id="rId27"/>
    <p:sldLayoutId id="2147483927" r:id="rId28"/>
    <p:sldLayoutId id="2147483852" r:id="rId29"/>
    <p:sldLayoutId id="2147483819" r:id="rId30"/>
    <p:sldLayoutId id="2147483932" r:id="rId31"/>
    <p:sldLayoutId id="2147483933" r:id="rId32"/>
    <p:sldLayoutId id="2147483853" r:id="rId33"/>
    <p:sldLayoutId id="2147483843" r:id="rId34"/>
    <p:sldLayoutId id="2147483842" r:id="rId35"/>
    <p:sldLayoutId id="2147483803" r:id="rId36"/>
    <p:sldLayoutId id="2147483833" r:id="rId37"/>
    <p:sldLayoutId id="2147483765" r:id="rId38"/>
    <p:sldLayoutId id="2147483828" r:id="rId39"/>
    <p:sldLayoutId id="2147483829" r:id="rId40"/>
    <p:sldLayoutId id="2147483830" r:id="rId41"/>
    <p:sldLayoutId id="2147483836" r:id="rId42"/>
    <p:sldLayoutId id="2147483837" r:id="rId43"/>
    <p:sldLayoutId id="2147483845" r:id="rId44"/>
    <p:sldLayoutId id="2147483854" r:id="rId45"/>
    <p:sldLayoutId id="2147483855" r:id="rId46"/>
    <p:sldLayoutId id="2147483856" r:id="rId47"/>
    <p:sldLayoutId id="2147483861" r:id="rId48"/>
    <p:sldLayoutId id="2147483923" r:id="rId49"/>
    <p:sldLayoutId id="2147483920" r:id="rId50"/>
    <p:sldLayoutId id="2147483921" r:id="rId51"/>
    <p:sldLayoutId id="2147483918" r:id="rId52"/>
    <p:sldLayoutId id="2147483922" r:id="rId53"/>
    <p:sldLayoutId id="2147483934" r:id="rId54"/>
  </p:sldLayoutIdLst>
  <p:transition>
    <p:fade/>
  </p:transition>
  <p:hf hdr="0"/>
  <p:txStyles>
    <p:titleStyle>
      <a:lvl1pPr algn="l" defTabSz="37933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2pPr>
      <a:lvl3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3pPr>
      <a:lvl4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4pPr>
      <a:lvl5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5pPr>
      <a:lvl6pPr marL="457109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6pPr>
      <a:lvl7pPr marL="914217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7pPr>
      <a:lvl8pPr marL="1371326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8pPr>
      <a:lvl9pPr marL="1828434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56032" indent="-256032" algn="l" defTabSz="379337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0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47688" indent="-27432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8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SzPct val="90000"/>
        <a:buFont typeface="System Font Regular"/>
        <a:buChar char="–"/>
        <a:tabLst/>
        <a:defRPr sz="16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1440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42416" indent="-128016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indent="0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7756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181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605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2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27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697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54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296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5ACBF0"/>
          </p15:clr>
        </p15:guide>
        <p15:guide id="2" pos="1260" userDrawn="1">
          <p15:clr>
            <a:srgbClr val="F26B43"/>
          </p15:clr>
        </p15:guide>
        <p15:guide id="3" orient="horz" pos="1770" userDrawn="1">
          <p15:clr>
            <a:srgbClr val="F26B43"/>
          </p15:clr>
        </p15:guide>
        <p15:guide id="4" orient="horz" pos="473" userDrawn="1">
          <p15:clr>
            <a:srgbClr val="F26B43"/>
          </p15:clr>
        </p15:guide>
        <p15:guide id="5" orient="horz" pos="1252" userDrawn="1">
          <p15:clr>
            <a:srgbClr val="F26B43"/>
          </p15:clr>
        </p15:guide>
        <p15:guide id="6" orient="horz" pos="2548" userDrawn="1">
          <p15:clr>
            <a:srgbClr val="F26B43"/>
          </p15:clr>
        </p15:guide>
        <p15:guide id="7" orient="horz" pos="3066" userDrawn="1">
          <p15:clr>
            <a:srgbClr val="F26B43"/>
          </p15:clr>
        </p15:guide>
        <p15:guide id="8" orient="horz" pos="3844" userDrawn="1">
          <p15:clr>
            <a:srgbClr val="F26B43"/>
          </p15:clr>
        </p15:guide>
        <p15:guide id="9" orient="horz" pos="1510" userDrawn="1">
          <p15:clr>
            <a:srgbClr val="5ACBF0"/>
          </p15:clr>
        </p15:guide>
        <p15:guide id="10" orient="horz" pos="2808" userDrawn="1">
          <p15:clr>
            <a:srgbClr val="5ACBF0"/>
          </p15:clr>
        </p15:guide>
        <p15:guide id="11" orient="horz" pos="4104" userDrawn="1">
          <p15:clr>
            <a:srgbClr val="5ACBF0"/>
          </p15:clr>
        </p15:guide>
        <p15:guide id="12" pos="228" userDrawn="1">
          <p15:clr>
            <a:srgbClr val="5ACBF0"/>
          </p15:clr>
        </p15:guide>
        <p15:guide id="13" pos="2034" userDrawn="1">
          <p15:clr>
            <a:srgbClr val="F26B43"/>
          </p15:clr>
        </p15:guide>
        <p15:guide id="14" pos="2568" userDrawn="1">
          <p15:clr>
            <a:srgbClr val="F26B43"/>
          </p15:clr>
        </p15:guide>
        <p15:guide id="15" pos="3322" userDrawn="1">
          <p15:clr>
            <a:srgbClr val="F26B43"/>
          </p15:clr>
        </p15:guide>
        <p15:guide id="16" pos="3838" userDrawn="1">
          <p15:clr>
            <a:srgbClr val="F26B43"/>
          </p15:clr>
        </p15:guide>
        <p15:guide id="17" pos="4612" userDrawn="1">
          <p15:clr>
            <a:srgbClr val="F26B43"/>
          </p15:clr>
        </p15:guide>
        <p15:guide id="18" pos="5128" userDrawn="1">
          <p15:clr>
            <a:srgbClr val="F26B43"/>
          </p15:clr>
        </p15:guide>
        <p15:guide id="19" pos="5902" userDrawn="1">
          <p15:clr>
            <a:srgbClr val="F26B43"/>
          </p15:clr>
        </p15:guide>
        <p15:guide id="20" pos="6418" userDrawn="1">
          <p15:clr>
            <a:srgbClr val="F26B43"/>
          </p15:clr>
        </p15:guide>
        <p15:guide id="21" pos="7192" userDrawn="1">
          <p15:clr>
            <a:srgbClr val="F26B43"/>
          </p15:clr>
        </p15:guide>
        <p15:guide id="22" pos="744" userDrawn="1">
          <p15:clr>
            <a:srgbClr val="F26B43"/>
          </p15:clr>
        </p15:guide>
        <p15:guide id="23" pos="2292" userDrawn="1">
          <p15:clr>
            <a:srgbClr val="5ACBF0"/>
          </p15:clr>
        </p15:guide>
        <p15:guide id="24" pos="1002" userDrawn="1">
          <p15:clr>
            <a:srgbClr val="5ACBF0"/>
          </p15:clr>
        </p15:guide>
        <p15:guide id="25" pos="3582" userDrawn="1">
          <p15:clr>
            <a:srgbClr val="5ACBF0"/>
          </p15:clr>
        </p15:guide>
        <p15:guide id="26" pos="4870" userDrawn="1">
          <p15:clr>
            <a:srgbClr val="5ACBF0"/>
          </p15:clr>
        </p15:guide>
        <p15:guide id="27" pos="6160" userDrawn="1">
          <p15:clr>
            <a:srgbClr val="5ACBF0"/>
          </p15:clr>
        </p15:guide>
        <p15:guide id="28" pos="7440" userDrawn="1">
          <p15:clr>
            <a:srgbClr val="5ACBF0"/>
          </p15:clr>
        </p15:guide>
        <p15:guide id="29" pos="486" userDrawn="1">
          <p15:clr>
            <a:srgbClr val="A4A3A4"/>
          </p15:clr>
        </p15:guide>
        <p15:guide id="30" pos="1518" userDrawn="1">
          <p15:clr>
            <a:srgbClr val="A4A3A4"/>
          </p15:clr>
        </p15:guide>
        <p15:guide id="31" pos="1776" userDrawn="1">
          <p15:clr>
            <a:srgbClr val="A4A3A4"/>
          </p15:clr>
        </p15:guide>
        <p15:guide id="32" pos="2808" userDrawn="1">
          <p15:clr>
            <a:srgbClr val="A4A3A4"/>
          </p15:clr>
        </p15:guide>
        <p15:guide id="33" pos="3066" userDrawn="1">
          <p15:clr>
            <a:srgbClr val="A4A3A4"/>
          </p15:clr>
        </p15:guide>
        <p15:guide id="34" pos="4096" userDrawn="1">
          <p15:clr>
            <a:srgbClr val="A4A3A4"/>
          </p15:clr>
        </p15:guide>
        <p15:guide id="35" pos="4368" userDrawn="1">
          <p15:clr>
            <a:srgbClr val="A4A3A4"/>
          </p15:clr>
        </p15:guide>
        <p15:guide id="36" pos="5386" userDrawn="1">
          <p15:clr>
            <a:srgbClr val="A4A3A4"/>
          </p15:clr>
        </p15:guide>
        <p15:guide id="37" pos="5644" userDrawn="1">
          <p15:clr>
            <a:srgbClr val="A4A3A4"/>
          </p15:clr>
        </p15:guide>
        <p15:guide id="38" pos="6676" userDrawn="1">
          <p15:clr>
            <a:srgbClr val="A4A3A4"/>
          </p15:clr>
        </p15:guide>
        <p15:guide id="39" pos="6934" userDrawn="1">
          <p15:clr>
            <a:srgbClr val="A4A3A4"/>
          </p15:clr>
        </p15:guide>
        <p15:guide id="40" orient="horz" pos="744" userDrawn="1">
          <p15:clr>
            <a:srgbClr val="A4A3A4"/>
          </p15:clr>
        </p15:guide>
        <p15:guide id="41" orient="horz" pos="992" userDrawn="1">
          <p15:clr>
            <a:srgbClr val="A4A3A4"/>
          </p15:clr>
        </p15:guide>
        <p15:guide id="42" orient="horz" pos="2030" userDrawn="1">
          <p15:clr>
            <a:srgbClr val="A4A3A4"/>
          </p15:clr>
        </p15:guide>
        <p15:guide id="43" orient="horz" pos="2288" userDrawn="1">
          <p15:clr>
            <a:srgbClr val="A4A3A4"/>
          </p15:clr>
        </p15:guide>
        <p15:guide id="44" orient="horz" pos="3326" userDrawn="1">
          <p15:clr>
            <a:srgbClr val="A4A3A4"/>
          </p15:clr>
        </p15:guide>
        <p15:guide id="45" orient="horz" pos="358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pazaresr@seom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A47159-5982-E29B-9410-F660A4AA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4" y="119489"/>
            <a:ext cx="11211158" cy="3069166"/>
          </a:xfrm>
        </p:spPr>
        <p:txBody>
          <a:bodyPr/>
          <a:lstStyle/>
          <a:p>
            <a:r>
              <a:rPr lang="en-US" b="1" dirty="0"/>
              <a:t>Tarlatamab for patients with previously treated small cell lung cancer (SCLC): Primary analysis of the phase 2 DeLLphi-301 study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5644374-817C-BC91-3019-8851803C2AB9}"/>
              </a:ext>
            </a:extLst>
          </p:cNvPr>
          <p:cNvSpPr txBox="1">
            <a:spLocks/>
          </p:cNvSpPr>
          <p:nvPr/>
        </p:nvSpPr>
        <p:spPr>
          <a:xfrm>
            <a:off x="367285" y="3319281"/>
            <a:ext cx="11211158" cy="2640784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H" sz="1600" u="sng" dirty="0">
                <a:solidFill>
                  <a:schemeClr val="bg1"/>
                </a:solidFill>
              </a:rPr>
              <a:t>Luis Paz-Ares</a:t>
            </a:r>
            <a:r>
              <a:rPr lang="en-CH" sz="1600" u="sng" baseline="30000" dirty="0">
                <a:solidFill>
                  <a:schemeClr val="bg1"/>
                </a:solidFill>
              </a:rPr>
              <a:t>1</a:t>
            </a:r>
            <a:r>
              <a:rPr lang="en-CH" sz="1600" dirty="0">
                <a:solidFill>
                  <a:schemeClr val="bg1"/>
                </a:solidFill>
              </a:rPr>
              <a:t>, Myung-Ju Ahn</a:t>
            </a:r>
            <a:r>
              <a:rPr lang="en-CH" sz="1600" baseline="30000" dirty="0">
                <a:solidFill>
                  <a:schemeClr val="bg1"/>
                </a:solidFill>
              </a:rPr>
              <a:t>2</a:t>
            </a:r>
            <a:r>
              <a:rPr lang="en-CH" sz="1600" dirty="0">
                <a:solidFill>
                  <a:schemeClr val="bg1"/>
                </a:solidFill>
              </a:rPr>
              <a:t>, Enriqueta Felip</a:t>
            </a:r>
            <a:r>
              <a:rPr lang="en-CH" sz="1600" baseline="30000" dirty="0">
                <a:solidFill>
                  <a:schemeClr val="bg1"/>
                </a:solidFill>
              </a:rPr>
              <a:t>3</a:t>
            </a:r>
            <a:r>
              <a:rPr lang="en-CH" sz="1600" dirty="0">
                <a:solidFill>
                  <a:schemeClr val="bg1"/>
                </a:solidFill>
              </a:rPr>
              <a:t>, Sabin Handzhiev</a:t>
            </a:r>
            <a:r>
              <a:rPr lang="en-CH" sz="1600" baseline="30000" dirty="0">
                <a:solidFill>
                  <a:schemeClr val="bg1"/>
                </a:solidFill>
              </a:rPr>
              <a:t>4</a:t>
            </a:r>
            <a:r>
              <a:rPr lang="en-CH" sz="1600" dirty="0">
                <a:solidFill>
                  <a:schemeClr val="bg1"/>
                </a:solidFill>
              </a:rPr>
              <a:t>, Ippokratis Korantzis</a:t>
            </a:r>
            <a:r>
              <a:rPr lang="en-CH" sz="1600" baseline="30000" dirty="0">
                <a:solidFill>
                  <a:schemeClr val="bg1"/>
                </a:solidFill>
              </a:rPr>
              <a:t>5</a:t>
            </a:r>
            <a:r>
              <a:rPr lang="en-CH" sz="1600" dirty="0">
                <a:solidFill>
                  <a:schemeClr val="bg1"/>
                </a:solidFill>
              </a:rPr>
              <a:t>, Hiroki Izumi</a:t>
            </a:r>
            <a:r>
              <a:rPr lang="en-CH" sz="1600" baseline="30000" dirty="0">
                <a:solidFill>
                  <a:schemeClr val="bg1"/>
                </a:solidFill>
              </a:rPr>
              <a:t>6</a:t>
            </a:r>
            <a:r>
              <a:rPr lang="en-CH" sz="1600" dirty="0">
                <a:solidFill>
                  <a:schemeClr val="bg1"/>
                </a:solidFill>
              </a:rPr>
              <a:t>, Kadoaki Ohashi</a:t>
            </a:r>
            <a:r>
              <a:rPr lang="en-CH" sz="1600" baseline="30000" dirty="0">
                <a:solidFill>
                  <a:schemeClr val="bg1"/>
                </a:solidFill>
              </a:rPr>
              <a:t>7</a:t>
            </a:r>
            <a:r>
              <a:rPr lang="en-CH" sz="1600" dirty="0">
                <a:solidFill>
                  <a:schemeClr val="bg1"/>
                </a:solidFill>
              </a:rPr>
              <a:t>, Margarita Majem</a:t>
            </a:r>
            <a:r>
              <a:rPr lang="en-CH" sz="1600" baseline="30000" dirty="0">
                <a:solidFill>
                  <a:schemeClr val="bg1"/>
                </a:solidFill>
              </a:rPr>
              <a:t>8</a:t>
            </a:r>
            <a:r>
              <a:rPr lang="en-CH" sz="1600" dirty="0">
                <a:solidFill>
                  <a:schemeClr val="bg1"/>
                </a:solidFill>
              </a:rPr>
              <a:t>, Jürgen Wolf</a:t>
            </a:r>
            <a:r>
              <a:rPr lang="en-CH" sz="1600" baseline="30000" dirty="0">
                <a:solidFill>
                  <a:schemeClr val="bg1"/>
                </a:solidFill>
              </a:rPr>
              <a:t>9</a:t>
            </a:r>
            <a:r>
              <a:rPr lang="en-CH" sz="1600" dirty="0">
                <a:solidFill>
                  <a:schemeClr val="bg1"/>
                </a:solidFill>
              </a:rPr>
              <a:t>, Martin Reck</a:t>
            </a:r>
            <a:r>
              <a:rPr lang="en-CH" sz="1600" baseline="30000" dirty="0">
                <a:solidFill>
                  <a:schemeClr val="bg1"/>
                </a:solidFill>
              </a:rPr>
              <a:t>10</a:t>
            </a:r>
            <a:r>
              <a:rPr lang="en-CH" sz="1600" dirty="0">
                <a:solidFill>
                  <a:schemeClr val="bg1"/>
                </a:solidFill>
              </a:rPr>
              <a:t>, Horst-Dieter Hummel</a:t>
            </a:r>
            <a:r>
              <a:rPr lang="en-CH" sz="1600" baseline="30000" dirty="0">
                <a:solidFill>
                  <a:schemeClr val="bg1"/>
                </a:solidFill>
              </a:rPr>
              <a:t>11</a:t>
            </a:r>
            <a:r>
              <a:rPr lang="en-CH" sz="1600" dirty="0">
                <a:solidFill>
                  <a:schemeClr val="bg1"/>
                </a:solidFill>
              </a:rPr>
              <a:t>, Fiona Blackhall</a:t>
            </a:r>
            <a:r>
              <a:rPr lang="en-CH" sz="1600" baseline="30000" dirty="0">
                <a:solidFill>
                  <a:schemeClr val="bg1"/>
                </a:solidFill>
              </a:rPr>
              <a:t>12</a:t>
            </a:r>
            <a:r>
              <a:rPr lang="en-CH" sz="1600" dirty="0">
                <a:solidFill>
                  <a:schemeClr val="bg1"/>
                </a:solidFill>
              </a:rPr>
              <a:t>, Anne-Marie C. Dingemans</a:t>
            </a:r>
            <a:r>
              <a:rPr lang="en-CH" sz="1600" baseline="30000" dirty="0">
                <a:solidFill>
                  <a:schemeClr val="bg1"/>
                </a:solidFill>
              </a:rPr>
              <a:t>13</a:t>
            </a:r>
            <a:r>
              <a:rPr lang="en-CH" sz="1600" dirty="0">
                <a:solidFill>
                  <a:schemeClr val="bg1"/>
                </a:solidFill>
              </a:rPr>
              <a:t>, Taofeek K. Owonikoko</a:t>
            </a:r>
            <a:r>
              <a:rPr lang="en-CH" sz="1600" baseline="30000" dirty="0">
                <a:solidFill>
                  <a:schemeClr val="bg1"/>
                </a:solidFill>
              </a:rPr>
              <a:t>14</a:t>
            </a:r>
            <a:r>
              <a:rPr lang="en-CH" sz="1600" dirty="0">
                <a:solidFill>
                  <a:schemeClr val="bg1"/>
                </a:solidFill>
              </a:rPr>
              <a:t>, Suresh S Ramalingam</a:t>
            </a:r>
            <a:r>
              <a:rPr lang="en-CH" sz="1600" baseline="30000" dirty="0">
                <a:solidFill>
                  <a:schemeClr val="bg1"/>
                </a:solidFill>
              </a:rPr>
              <a:t>15</a:t>
            </a:r>
            <a:r>
              <a:rPr lang="en-CH" sz="1600" dirty="0">
                <a:solidFill>
                  <a:schemeClr val="bg1"/>
                </a:solidFill>
              </a:rPr>
              <a:t>, Jacob Sands</a:t>
            </a:r>
            <a:r>
              <a:rPr lang="en-CH" sz="1600" baseline="30000" dirty="0">
                <a:solidFill>
                  <a:schemeClr val="bg1"/>
                </a:solidFill>
              </a:rPr>
              <a:t>16</a:t>
            </a:r>
            <a:r>
              <a:rPr lang="en-CH" sz="1600" dirty="0">
                <a:solidFill>
                  <a:schemeClr val="bg1"/>
                </a:solidFill>
              </a:rPr>
              <a:t>, Tony Jiang</a:t>
            </a:r>
            <a:r>
              <a:rPr lang="en-CH" sz="1600" baseline="30000" dirty="0">
                <a:solidFill>
                  <a:schemeClr val="bg1"/>
                </a:solidFill>
              </a:rPr>
              <a:t>17</a:t>
            </a:r>
            <a:r>
              <a:rPr lang="en-CH" sz="1600" dirty="0">
                <a:solidFill>
                  <a:schemeClr val="bg1"/>
                </a:solidFill>
              </a:rPr>
              <a:t>, Sujoy Mukherjee</a:t>
            </a:r>
            <a:r>
              <a:rPr lang="en-CH" sz="1600" baseline="30000" dirty="0">
                <a:solidFill>
                  <a:schemeClr val="bg1"/>
                </a:solidFill>
              </a:rPr>
              <a:t>17</a:t>
            </a:r>
            <a:r>
              <a:rPr lang="en-CH" sz="1600" dirty="0">
                <a:solidFill>
                  <a:schemeClr val="bg1"/>
                </a:solidFill>
              </a:rPr>
              <a:t>, Erik S. Anderson</a:t>
            </a:r>
            <a:r>
              <a:rPr lang="en-CH" sz="1600" baseline="30000" dirty="0">
                <a:solidFill>
                  <a:schemeClr val="bg1"/>
                </a:solidFill>
              </a:rPr>
              <a:t>17</a:t>
            </a:r>
            <a:r>
              <a:rPr lang="en-CH" sz="1600" dirty="0">
                <a:solidFill>
                  <a:schemeClr val="bg1"/>
                </a:solidFill>
              </a:rPr>
              <a:t>, Byoung Chul Cho</a:t>
            </a:r>
            <a:r>
              <a:rPr lang="en-CH" sz="1600" baseline="30000" dirty="0">
                <a:solidFill>
                  <a:schemeClr val="bg1"/>
                </a:solidFill>
              </a:rPr>
              <a:t>18</a:t>
            </a:r>
            <a:endParaRPr lang="en-US" sz="16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Hospital Universitario 12 de </a:t>
            </a:r>
            <a:r>
              <a:rPr lang="en-US" sz="1100" dirty="0" err="1">
                <a:solidFill>
                  <a:schemeClr val="bg1"/>
                </a:solidFill>
              </a:rPr>
              <a:t>Octubre</a:t>
            </a:r>
            <a:r>
              <a:rPr lang="en-US" sz="1100" dirty="0">
                <a:solidFill>
                  <a:schemeClr val="bg1"/>
                </a:solidFill>
              </a:rPr>
              <a:t>, Universidad </a:t>
            </a:r>
            <a:r>
              <a:rPr lang="en-US" sz="1100" dirty="0" err="1">
                <a:solidFill>
                  <a:schemeClr val="bg1"/>
                </a:solidFill>
              </a:rPr>
              <a:t>Complutense</a:t>
            </a:r>
            <a:r>
              <a:rPr lang="en-US" sz="1100" dirty="0">
                <a:solidFill>
                  <a:schemeClr val="bg1"/>
                </a:solidFill>
              </a:rPr>
              <a:t>,  CNIO-H12o Lung Cancer Unit and </a:t>
            </a:r>
            <a:r>
              <a:rPr lang="en-US" sz="1100" dirty="0" err="1">
                <a:solidFill>
                  <a:schemeClr val="bg1"/>
                </a:solidFill>
              </a:rPr>
              <a:t>Ciberonc</a:t>
            </a:r>
            <a:r>
              <a:rPr lang="en-US" sz="1100" dirty="0">
                <a:solidFill>
                  <a:schemeClr val="bg1"/>
                </a:solidFill>
              </a:rPr>
              <a:t>, Madrid, Spain; </a:t>
            </a:r>
            <a:r>
              <a:rPr lang="en-US" sz="1100" baseline="300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Samsung Medical Center, Sungkyunkwan University School of Medicine, Seoul, Republic of Korea; </a:t>
            </a:r>
            <a:r>
              <a:rPr lang="en-US" sz="1100" baseline="30000" dirty="0">
                <a:solidFill>
                  <a:schemeClr val="bg1"/>
                </a:solidFill>
              </a:rPr>
              <a:t>3</a:t>
            </a:r>
            <a:r>
              <a:rPr lang="en-US" sz="1100" dirty="0">
                <a:solidFill>
                  <a:schemeClr val="bg1"/>
                </a:solidFill>
              </a:rPr>
              <a:t>Lung Cancer Unit, Oncology Department, </a:t>
            </a:r>
            <a:r>
              <a:rPr lang="en-US" sz="1100" dirty="0" err="1">
                <a:solidFill>
                  <a:schemeClr val="bg1"/>
                </a:solidFill>
              </a:rPr>
              <a:t>Vall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d’Hebron</a:t>
            </a:r>
            <a:r>
              <a:rPr lang="en-US" sz="1100" dirty="0">
                <a:solidFill>
                  <a:schemeClr val="bg1"/>
                </a:solidFill>
              </a:rPr>
              <a:t> University Hospital, Barcelona, Spain; </a:t>
            </a:r>
            <a:r>
              <a:rPr lang="en-US" sz="1100" baseline="30000" dirty="0">
                <a:solidFill>
                  <a:schemeClr val="bg1"/>
                </a:solidFill>
              </a:rPr>
              <a:t>4</a:t>
            </a:r>
            <a:r>
              <a:rPr lang="de-DE" sz="1100" dirty="0">
                <a:solidFill>
                  <a:schemeClr val="bg1"/>
                </a:solidFill>
              </a:rPr>
              <a:t>Klinische Abteilung für Pneumologie, Universitätsklinikum Krems, Krems, Austria; </a:t>
            </a:r>
            <a:r>
              <a:rPr lang="en-US" sz="1100" baseline="30000" dirty="0">
                <a:solidFill>
                  <a:schemeClr val="bg1"/>
                </a:solidFill>
              </a:rPr>
              <a:t>5</a:t>
            </a:r>
            <a:r>
              <a:rPr lang="en-US" sz="1100" dirty="0">
                <a:solidFill>
                  <a:schemeClr val="bg1"/>
                </a:solidFill>
              </a:rPr>
              <a:t>Department of Medical Oncology, Saint Loukas Hospital, Thessaloniki, Greece; </a:t>
            </a:r>
            <a:r>
              <a:rPr lang="en-US" sz="1100" baseline="30000" dirty="0">
                <a:solidFill>
                  <a:schemeClr val="bg1"/>
                </a:solidFill>
              </a:rPr>
              <a:t>6</a:t>
            </a:r>
            <a:r>
              <a:rPr lang="en-US" sz="1100" dirty="0">
                <a:solidFill>
                  <a:schemeClr val="bg1"/>
                </a:solidFill>
              </a:rPr>
              <a:t>Department of Thoracic Oncology, National Cancer Center Hospital East, Kashiwa, Japan; </a:t>
            </a:r>
            <a:r>
              <a:rPr lang="en-US" sz="1100" baseline="30000" dirty="0">
                <a:solidFill>
                  <a:schemeClr val="bg1"/>
                </a:solidFill>
              </a:rPr>
              <a:t>7</a:t>
            </a:r>
            <a:r>
              <a:rPr lang="en-US" sz="1100" dirty="0">
                <a:solidFill>
                  <a:schemeClr val="bg1"/>
                </a:solidFill>
              </a:rPr>
              <a:t>Department of Respiratory Medicine, Okayama University Hospital, Okayama, Japan; </a:t>
            </a:r>
            <a:r>
              <a:rPr lang="en-US" sz="1100" baseline="30000" dirty="0">
                <a:solidFill>
                  <a:schemeClr val="bg1"/>
                </a:solidFill>
              </a:rPr>
              <a:t>8</a:t>
            </a:r>
            <a:r>
              <a:rPr lang="en-US" sz="1100" dirty="0">
                <a:solidFill>
                  <a:schemeClr val="bg1"/>
                </a:solidFill>
              </a:rPr>
              <a:t>Hospital de la Santa Creu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 Sant Pau, Barcelona, Spain; </a:t>
            </a:r>
            <a:r>
              <a:rPr lang="en-US" sz="1100" baseline="30000" dirty="0">
                <a:solidFill>
                  <a:schemeClr val="bg1"/>
                </a:solidFill>
              </a:rPr>
              <a:t>9</a:t>
            </a:r>
            <a:r>
              <a:rPr lang="en-US" sz="1100" dirty="0">
                <a:solidFill>
                  <a:schemeClr val="bg1"/>
                </a:solidFill>
              </a:rPr>
              <a:t>Department I Internal Medicine - Center for Integrated Oncology, </a:t>
            </a:r>
            <a:r>
              <a:rPr lang="en-US" sz="1100" dirty="0" err="1">
                <a:solidFill>
                  <a:schemeClr val="bg1"/>
                </a:solidFill>
              </a:rPr>
              <a:t>Universitätsklinikum</a:t>
            </a:r>
            <a:r>
              <a:rPr lang="en-US" sz="1100" dirty="0">
                <a:solidFill>
                  <a:schemeClr val="bg1"/>
                </a:solidFill>
              </a:rPr>
              <a:t> Köln (</a:t>
            </a:r>
            <a:r>
              <a:rPr lang="en-US" sz="1100" dirty="0" err="1">
                <a:solidFill>
                  <a:schemeClr val="bg1"/>
                </a:solidFill>
              </a:rPr>
              <a:t>AöR</a:t>
            </a:r>
            <a:r>
              <a:rPr lang="en-US" sz="1100" dirty="0">
                <a:solidFill>
                  <a:schemeClr val="bg1"/>
                </a:solidFill>
              </a:rPr>
              <a:t>), Cologne, Germany; </a:t>
            </a:r>
            <a:r>
              <a:rPr lang="en-US" sz="1100" baseline="30000" dirty="0">
                <a:solidFill>
                  <a:schemeClr val="bg1"/>
                </a:solidFill>
              </a:rPr>
              <a:t>10</a:t>
            </a:r>
            <a:r>
              <a:rPr lang="en-US" sz="1100" dirty="0">
                <a:solidFill>
                  <a:schemeClr val="bg1"/>
                </a:solidFill>
              </a:rPr>
              <a:t>Lungen Clinic, Airway Research Center North, German Center for Lung Research, </a:t>
            </a:r>
            <a:r>
              <a:rPr lang="en-US" sz="1100" dirty="0" err="1">
                <a:solidFill>
                  <a:schemeClr val="bg1"/>
                </a:solidFill>
              </a:rPr>
              <a:t>Grosshansdorf</a:t>
            </a:r>
            <a:r>
              <a:rPr lang="en-US" sz="1100" dirty="0">
                <a:solidFill>
                  <a:schemeClr val="bg1"/>
                </a:solidFill>
              </a:rPr>
              <a:t>, Germany; </a:t>
            </a:r>
            <a:r>
              <a:rPr lang="en-US" sz="1100" baseline="30000" dirty="0">
                <a:solidFill>
                  <a:schemeClr val="bg1"/>
                </a:solidFill>
              </a:rPr>
              <a:t>11</a:t>
            </a:r>
            <a:r>
              <a:rPr lang="en-US" sz="1100" dirty="0">
                <a:solidFill>
                  <a:schemeClr val="bg1"/>
                </a:solidFill>
              </a:rPr>
              <a:t>Translational Oncology/Early Clinical Trial Unit, </a:t>
            </a:r>
            <a:r>
              <a:rPr lang="en-US" sz="1100" dirty="0" err="1">
                <a:solidFill>
                  <a:schemeClr val="bg1"/>
                </a:solidFill>
              </a:rPr>
              <a:t>Universitätsklinikum</a:t>
            </a:r>
            <a:r>
              <a:rPr lang="en-US" sz="1100" dirty="0">
                <a:solidFill>
                  <a:schemeClr val="bg1"/>
                </a:solidFill>
              </a:rPr>
              <a:t> Würzburg, Comprehensive Cancer Center </a:t>
            </a:r>
            <a:r>
              <a:rPr lang="en-US" sz="1100" dirty="0" err="1">
                <a:solidFill>
                  <a:schemeClr val="bg1"/>
                </a:solidFill>
              </a:rPr>
              <a:t>Mainfranken</a:t>
            </a:r>
            <a:r>
              <a:rPr lang="en-US" sz="1100" dirty="0">
                <a:solidFill>
                  <a:schemeClr val="bg1"/>
                </a:solidFill>
              </a:rPr>
              <a:t>, Würzburg, Germany; </a:t>
            </a:r>
            <a:r>
              <a:rPr lang="en-US" sz="1100" baseline="30000" dirty="0">
                <a:solidFill>
                  <a:schemeClr val="bg1"/>
                </a:solidFill>
              </a:rPr>
              <a:t>12</a:t>
            </a:r>
            <a:r>
              <a:rPr lang="en-US" sz="1100" dirty="0">
                <a:solidFill>
                  <a:schemeClr val="bg1"/>
                </a:solidFill>
              </a:rPr>
              <a:t>The Christie NHS Foundation Trust, Manchester, UK; </a:t>
            </a:r>
            <a:r>
              <a:rPr lang="en-US" sz="1100" baseline="30000" dirty="0">
                <a:solidFill>
                  <a:schemeClr val="bg1"/>
                </a:solidFill>
              </a:rPr>
              <a:t>13</a:t>
            </a:r>
            <a:r>
              <a:rPr lang="en-US" sz="1100" dirty="0">
                <a:solidFill>
                  <a:schemeClr val="bg1"/>
                </a:solidFill>
              </a:rPr>
              <a:t>Department of Pulmonary Medicine, Erasmus MC Cancer Institute, Rotterdam, Netherlands; </a:t>
            </a:r>
            <a:r>
              <a:rPr lang="en-US" sz="1100" baseline="30000" dirty="0">
                <a:solidFill>
                  <a:schemeClr val="bg1"/>
                </a:solidFill>
              </a:rPr>
              <a:t>14</a:t>
            </a:r>
            <a:r>
              <a:rPr lang="en-US" sz="1100" dirty="0">
                <a:solidFill>
                  <a:schemeClr val="bg1"/>
                </a:solidFill>
              </a:rPr>
              <a:t>Division of Hematology-Oncology, UPMC Hillman Cancer Center, Pittsburgh, PA, USA; </a:t>
            </a:r>
            <a:r>
              <a:rPr lang="en-US" sz="1100" baseline="30000" dirty="0">
                <a:solidFill>
                  <a:schemeClr val="bg1"/>
                </a:solidFill>
              </a:rPr>
              <a:t>15</a:t>
            </a:r>
            <a:r>
              <a:rPr lang="en-US" sz="1100" dirty="0">
                <a:solidFill>
                  <a:schemeClr val="bg1"/>
                </a:solidFill>
              </a:rPr>
              <a:t>Winship Cancer Institute of Emory University, Atlanta, GA, USA; </a:t>
            </a:r>
            <a:r>
              <a:rPr lang="en-US" sz="1100" baseline="30000" dirty="0">
                <a:solidFill>
                  <a:schemeClr val="bg1"/>
                </a:solidFill>
              </a:rPr>
              <a:t>16</a:t>
            </a:r>
            <a:r>
              <a:rPr lang="sv-SE" sz="1100" dirty="0">
                <a:solidFill>
                  <a:schemeClr val="bg1"/>
                </a:solidFill>
              </a:rPr>
              <a:t>Dana-Farber Cancer Institute, Harvard Medical School, Boston, MA, USA; </a:t>
            </a:r>
            <a:r>
              <a:rPr lang="en-US" sz="1100" baseline="30000" dirty="0">
                <a:solidFill>
                  <a:schemeClr val="bg1"/>
                </a:solidFill>
              </a:rPr>
              <a:t>17</a:t>
            </a:r>
            <a:r>
              <a:rPr lang="en-US" sz="1100" dirty="0">
                <a:solidFill>
                  <a:schemeClr val="bg1"/>
                </a:solidFill>
              </a:rPr>
              <a:t>Amgen Inc., Thousand Oaks, CA, USA; </a:t>
            </a:r>
            <a:r>
              <a:rPr lang="en-US" sz="1100" baseline="30000" dirty="0">
                <a:solidFill>
                  <a:schemeClr val="bg1"/>
                </a:solidFill>
              </a:rPr>
              <a:t>18</a:t>
            </a:r>
            <a:r>
              <a:rPr lang="en-US" sz="1100" dirty="0">
                <a:solidFill>
                  <a:schemeClr val="bg1"/>
                </a:solidFill>
              </a:rPr>
              <a:t>Yonsei Cancer Centre, Yonsei University College of Medicine, Seoul, South Korea.</a:t>
            </a:r>
            <a:endParaRPr lang="en-CH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5F6FF-1A79-EF47-1DA5-8543B72042D4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5B4DA6-FE10-869C-4D95-27E0F40BC66C}"/>
              </a:ext>
            </a:extLst>
          </p:cNvPr>
          <p:cNvSpPr txBox="1"/>
          <p:nvPr/>
        </p:nvSpPr>
        <p:spPr>
          <a:xfrm>
            <a:off x="496710" y="6384099"/>
            <a:ext cx="2795882" cy="233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GB" sz="1400" b="0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SC-AT-AMG 757-00039</a:t>
            </a:r>
            <a:r>
              <a:rPr lang="en-US" sz="1400" b="0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1023</a:t>
            </a:r>
            <a:endParaRPr lang="en-AT" sz="1400" dirty="0">
              <a:latin typeface="+mn-lt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1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A77330C-4470-FFAF-F2C2-673D3954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" t="5954" r="1380"/>
          <a:stretch/>
        </p:blipFill>
        <p:spPr>
          <a:xfrm>
            <a:off x="62063" y="1308463"/>
            <a:ext cx="11969951" cy="3973281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PFS and OS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483514-E72C-456D-C52D-B09F6DDDB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745" y="6077046"/>
            <a:ext cx="9712508" cy="49377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Median follow-up was 10.6 months for tarlatamab 10 mg and 10.3 months for tarlatamab 100 mg.</a:t>
            </a:r>
          </a:p>
          <a:p>
            <a:r>
              <a:rPr lang="en-US" b="1" dirty="0"/>
              <a:t>NE</a:t>
            </a:r>
            <a:r>
              <a:rPr lang="en-US" dirty="0"/>
              <a:t>, not estimable; </a:t>
            </a:r>
            <a:r>
              <a:rPr lang="en-US" b="1" dirty="0"/>
              <a:t>OS</a:t>
            </a:r>
            <a:r>
              <a:rPr lang="en-US" dirty="0"/>
              <a:t>, overall survival; </a:t>
            </a:r>
            <a:r>
              <a:rPr lang="en-US" b="1" dirty="0"/>
              <a:t>PFS</a:t>
            </a:r>
            <a:r>
              <a:rPr lang="en-US" dirty="0"/>
              <a:t>, progression-free survival.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2989BEA-578A-F7CC-C0BD-E435A9D51B3C}"/>
              </a:ext>
            </a:extLst>
          </p:cNvPr>
          <p:cNvSpPr txBox="1">
            <a:spLocks/>
          </p:cNvSpPr>
          <p:nvPr/>
        </p:nvSpPr>
        <p:spPr>
          <a:xfrm>
            <a:off x="367286" y="5359914"/>
            <a:ext cx="11459588" cy="822325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OS data is not yet mature; at the last follow-up, 57% of patients in the tarlatamab 10 mg group and 51% of patients in the tarlatamab 100 mg group were still alive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C2211-0571-1621-24E7-727A08588B69}"/>
              </a:ext>
            </a:extLst>
          </p:cNvPr>
          <p:cNvSpPr/>
          <p:nvPr/>
        </p:nvSpPr>
        <p:spPr>
          <a:xfrm>
            <a:off x="-1" y="5318448"/>
            <a:ext cx="205273" cy="914400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7D730EA-DD04-A28E-1131-F9D6EFD9D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68976"/>
              </p:ext>
            </p:extLst>
          </p:nvPr>
        </p:nvGraphicFramePr>
        <p:xfrm>
          <a:off x="2920482" y="986420"/>
          <a:ext cx="3293707" cy="111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493">
                  <a:extLst>
                    <a:ext uri="{9D8B030D-6E8A-4147-A177-3AD203B41FA5}">
                      <a16:colId xmlns:a16="http://schemas.microsoft.com/office/drawing/2014/main" val="1615721967"/>
                    </a:ext>
                  </a:extLst>
                </a:gridCol>
                <a:gridCol w="1120107">
                  <a:extLst>
                    <a:ext uri="{9D8B030D-6E8A-4147-A177-3AD203B41FA5}">
                      <a16:colId xmlns:a16="http://schemas.microsoft.com/office/drawing/2014/main" val="2648209223"/>
                    </a:ext>
                  </a:extLst>
                </a:gridCol>
                <a:gridCol w="1120107">
                  <a:extLst>
                    <a:ext uri="{9D8B030D-6E8A-4147-A177-3AD203B41FA5}">
                      <a16:colId xmlns:a16="http://schemas.microsoft.com/office/drawing/2014/main" val="4025078588"/>
                    </a:ext>
                  </a:extLst>
                </a:gridCol>
              </a:tblGrid>
              <a:tr h="683511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10 mg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100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100 mg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88)</a:t>
                      </a:r>
                      <a:endParaRPr lang="en-US" sz="1100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994132"/>
                  </a:ext>
                </a:extLst>
              </a:tr>
              <a:tr h="35614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Median PFS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(95% CI)</a:t>
                      </a:r>
                      <a:endParaRPr lang="en-US" sz="11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 (2.9, 6.7)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 (2.6, 4.4)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7092651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E0F238-C6DE-A757-BD2A-61D1D8E46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041131"/>
              </p:ext>
            </p:extLst>
          </p:nvPr>
        </p:nvGraphicFramePr>
        <p:xfrm>
          <a:off x="8630700" y="986420"/>
          <a:ext cx="3293707" cy="111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493">
                  <a:extLst>
                    <a:ext uri="{9D8B030D-6E8A-4147-A177-3AD203B41FA5}">
                      <a16:colId xmlns:a16="http://schemas.microsoft.com/office/drawing/2014/main" val="1615721967"/>
                    </a:ext>
                  </a:extLst>
                </a:gridCol>
                <a:gridCol w="1120107">
                  <a:extLst>
                    <a:ext uri="{9D8B030D-6E8A-4147-A177-3AD203B41FA5}">
                      <a16:colId xmlns:a16="http://schemas.microsoft.com/office/drawing/2014/main" val="2648209223"/>
                    </a:ext>
                  </a:extLst>
                </a:gridCol>
                <a:gridCol w="1120107">
                  <a:extLst>
                    <a:ext uri="{9D8B030D-6E8A-4147-A177-3AD203B41FA5}">
                      <a16:colId xmlns:a16="http://schemas.microsoft.com/office/drawing/2014/main" val="4025078588"/>
                    </a:ext>
                  </a:extLst>
                </a:gridCol>
              </a:tblGrid>
              <a:tr h="683511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10 mg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100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100 mg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88)</a:t>
                      </a:r>
                      <a:endParaRPr lang="en-US" sz="1100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994132"/>
                  </a:ext>
                </a:extLst>
              </a:tr>
              <a:tr h="35614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Median OS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(95% CI)</a:t>
                      </a:r>
                      <a:endParaRPr lang="en-US" sz="11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14.3 (10.8, NE)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 (12.4, NE)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7092651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390BA1-4D10-37A4-CCE3-C98B34F08C03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188218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Summary of Adverse Events*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483514-E72C-456D-C52D-B09F6DDDB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218" y="6118343"/>
            <a:ext cx="9694035" cy="49377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*The safety analysis set includes all patients in Part 1, Part 2, and Part 3 who received at least one dose of tarlatamab (N = 220).</a:t>
            </a:r>
          </a:p>
          <a:p>
            <a:r>
              <a:rPr lang="en-US" baseline="30000" dirty="0"/>
              <a:t>†</a:t>
            </a:r>
            <a:r>
              <a:rPr lang="en-US" dirty="0"/>
              <a:t>Fatal TRAE was respiratory failure.</a:t>
            </a:r>
          </a:p>
          <a:p>
            <a:r>
              <a:rPr lang="en-US" b="1" dirty="0"/>
              <a:t>CRS</a:t>
            </a:r>
            <a:r>
              <a:rPr lang="en-US" dirty="0"/>
              <a:t>, cytokine release syndrome; </a:t>
            </a:r>
            <a:r>
              <a:rPr lang="en-US" b="1" dirty="0"/>
              <a:t>TEAE</a:t>
            </a:r>
            <a:r>
              <a:rPr lang="en-US" dirty="0"/>
              <a:t>, treatment-emergent adverse event.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995EA401-1B18-2852-F7E5-5052DBEA7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595330"/>
              </p:ext>
            </p:extLst>
          </p:nvPr>
        </p:nvGraphicFramePr>
        <p:xfrm>
          <a:off x="93300" y="1050406"/>
          <a:ext cx="5943600" cy="317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161572196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482092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02507858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51039141"/>
                    </a:ext>
                  </a:extLst>
                </a:gridCol>
              </a:tblGrid>
              <a:tr h="760460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TEAEs, n (%)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Part 1 + 2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 mg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99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)</a:t>
                      </a:r>
                      <a:endParaRPr lang="en-US" sz="1100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Part 1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100 mg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87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)</a:t>
                      </a:r>
                      <a:endParaRPr lang="en-US" sz="1100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Part 3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 mg</a:t>
                      </a:r>
                    </a:p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34)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38994132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Any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96 (97)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87 (100)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34 (100)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709265175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marL="274320" indent="0"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≥ Grade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 (58)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 (64)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(65)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968048924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Related to tarlatamab, any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89 (90)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81 (93)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29 (85)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8819061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≥ Grade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29 (29)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29 (33)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 (15)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798871423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marL="274320" indent="0"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Fatal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(3)</a:t>
                      </a:r>
                      <a:r>
                        <a:rPr lang="en-US" sz="1100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†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786691378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marL="274320" indent="0"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Leading to dose interruption/reduction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14 (14)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25 (29)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 (9)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454425726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Leading to discontinuation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 (4)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 (3)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539338232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90B4095E-7E3C-4DF8-E1B9-3E8148E49B61}"/>
              </a:ext>
            </a:extLst>
          </p:cNvPr>
          <p:cNvSpPr/>
          <p:nvPr/>
        </p:nvSpPr>
        <p:spPr>
          <a:xfrm>
            <a:off x="111973" y="3472283"/>
            <a:ext cx="5924928" cy="409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2989BEA-578A-F7CC-C0BD-E435A9D51B3C}"/>
              </a:ext>
            </a:extLst>
          </p:cNvPr>
          <p:cNvSpPr txBox="1">
            <a:spLocks/>
          </p:cNvSpPr>
          <p:nvPr/>
        </p:nvSpPr>
        <p:spPr>
          <a:xfrm>
            <a:off x="365128" y="5162676"/>
            <a:ext cx="11459588" cy="822325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Tarlatamab demonstrated a favorable safety profile, with a low rate of discontinuations due to treatment-related adverse events (TRAEs)</a:t>
            </a:r>
          </a:p>
          <a:p>
            <a:pPr>
              <a:spcAft>
                <a:spcPts val="0"/>
              </a:spcAft>
            </a:pPr>
            <a:r>
              <a:rPr lang="en-US" dirty="0"/>
              <a:t>Shorter inpatient monitoring (Part 3) did not alter the safety profile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89D9F246-05D4-C9ED-6963-F9BBA42BB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762442"/>
              </p:ext>
            </p:extLst>
          </p:nvPr>
        </p:nvGraphicFramePr>
        <p:xfrm>
          <a:off x="6136428" y="1050405"/>
          <a:ext cx="5943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161572196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482092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02507858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5103914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Most </a:t>
                      </a:r>
                      <a:r>
                        <a:rPr lang="en-US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Common TEAEs in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≥ 20% of Patients, n (%)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Part 1 + 2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 mg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99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)</a:t>
                      </a:r>
                      <a:endParaRPr lang="en-US" sz="1100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Part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100 mg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87</a:t>
                      </a: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)</a:t>
                      </a:r>
                      <a:endParaRPr lang="en-US" sz="1100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Part 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 mg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34)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3899413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CRS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49 (49)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53 (61)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19 (56)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075064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27432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Grade 1–2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Helvetica Neue"/>
                        </a:rPr>
                        <a:t>49 (49)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 (55)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(53)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420632103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27432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≥ Grade 3</a:t>
                      </a:r>
                      <a:endParaRPr lang="en-US" sz="1100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Helvetica Neue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(6)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(3)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95066081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Decreased appetite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25 (25)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38 (44)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13 (38)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926517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Pyrexia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38 (38)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29 (33)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8 (24)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804892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Constipation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28 (28)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22 (25)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8 (24)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1906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Anemia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26 (26)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22 (25)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9 (26)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887142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Asthenia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20 (20)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21 (24)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10 (29)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69137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Dysgeusia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24 (24)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12 (14)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14 (41)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442572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21 (21)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17 (20)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 Neue"/>
                          <a:cs typeface="Arial" panose="020B0604020202020204" pitchFamily="34" charset="0"/>
                        </a:rPr>
                        <a:t>9 (26)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 Neue"/>
                        <a:cs typeface="Helvetica Neue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933823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C4291F-6518-CB3A-FA38-6B14B19EF248}"/>
              </a:ext>
            </a:extLst>
          </p:cNvPr>
          <p:cNvSpPr/>
          <p:nvPr/>
        </p:nvSpPr>
        <p:spPr>
          <a:xfrm>
            <a:off x="-1" y="5231554"/>
            <a:ext cx="205273" cy="914400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D5F4E1-354E-7DDF-DB32-7A1756711326}"/>
              </a:ext>
            </a:extLst>
          </p:cNvPr>
          <p:cNvSpPr/>
          <p:nvPr/>
        </p:nvSpPr>
        <p:spPr>
          <a:xfrm>
            <a:off x="6136429" y="1823017"/>
            <a:ext cx="5943599" cy="977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C2008-A4E6-674D-8656-4A82641F869C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10854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1015663"/>
          </a:xfrm>
        </p:spPr>
        <p:txBody>
          <a:bodyPr/>
          <a:lstStyle/>
          <a:p>
            <a:r>
              <a:rPr lang="en-US" dirty="0"/>
              <a:t>CRS and Immune Effector Cell-Associated Neurotoxicity Syndrome (ICANS)*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483514-E72C-456D-C52D-B09F6DDDB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217" y="6097656"/>
            <a:ext cx="9694035" cy="49377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*ICANS includes associated neurologic events based on a broad search using 61 selected preferred terms from MedDRA version 26.0.</a:t>
            </a:r>
          </a:p>
          <a:p>
            <a:r>
              <a:rPr lang="en-US" b="1" dirty="0"/>
              <a:t>AE</a:t>
            </a:r>
            <a:r>
              <a:rPr lang="en-US" dirty="0"/>
              <a:t>, adverse event; </a:t>
            </a:r>
            <a:r>
              <a:rPr lang="en-US" b="1" dirty="0"/>
              <a:t>C</a:t>
            </a:r>
            <a:r>
              <a:rPr lang="en-US" dirty="0"/>
              <a:t>, cycle; </a:t>
            </a:r>
            <a:r>
              <a:rPr lang="en-US" b="1" dirty="0"/>
              <a:t>CRS</a:t>
            </a:r>
            <a:r>
              <a:rPr lang="en-US" dirty="0"/>
              <a:t>, cytokine release syndrome; </a:t>
            </a:r>
            <a:r>
              <a:rPr lang="en-US" b="1" dirty="0"/>
              <a:t>D</a:t>
            </a:r>
            <a:r>
              <a:rPr lang="en-US" dirty="0"/>
              <a:t>, day; </a:t>
            </a:r>
            <a:r>
              <a:rPr lang="en-US" b="1" dirty="0"/>
              <a:t>ICANS</a:t>
            </a:r>
            <a:r>
              <a:rPr lang="en-US" dirty="0"/>
              <a:t>, immune effector cell-associated neurotoxicity syndrome.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9FD1194-7315-75A7-CB5B-37E3B518EC61}"/>
              </a:ext>
            </a:extLst>
          </p:cNvPr>
          <p:cNvSpPr txBox="1">
            <a:spLocks/>
          </p:cNvSpPr>
          <p:nvPr/>
        </p:nvSpPr>
        <p:spPr>
          <a:xfrm>
            <a:off x="7473820" y="1574800"/>
            <a:ext cx="4512907" cy="4114800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CRS was largely confined to the first or second dose, primarily grade 1–2</a:t>
            </a:r>
          </a:p>
          <a:p>
            <a:r>
              <a:rPr lang="en-US" b="1" dirty="0">
                <a:solidFill>
                  <a:schemeClr val="accent1"/>
                </a:solidFill>
              </a:rPr>
              <a:t>ICANS* occurred infrequently overall and was predominantly observed with tarlatamab 100 mg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85B955-3927-2C74-50C4-3869A79DA2D8}"/>
              </a:ext>
            </a:extLst>
          </p:cNvPr>
          <p:cNvSpPr/>
          <p:nvPr/>
        </p:nvSpPr>
        <p:spPr>
          <a:xfrm rot="5400000">
            <a:off x="6189823" y="2644192"/>
            <a:ext cx="2325396" cy="186612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6A21F3C9-2474-F06F-C107-0094B9262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316629"/>
              </p:ext>
            </p:extLst>
          </p:nvPr>
        </p:nvGraphicFramePr>
        <p:xfrm>
          <a:off x="7259215" y="4668706"/>
          <a:ext cx="4389120" cy="14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61572196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482092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025078588"/>
                    </a:ext>
                  </a:extLst>
                </a:gridCol>
              </a:tblGrid>
              <a:tr h="64343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Patients receiving tarlatamab, n (%)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10 mg</a:t>
                      </a:r>
                    </a:p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(n  = 133)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100 mg</a:t>
                      </a:r>
                    </a:p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(n = 87)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38994132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</a:rPr>
                        <a:t>Tocilizumab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7 (5)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9 (10)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10750641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</a:rPr>
                        <a:t>Supplemental oxygen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11 (8)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8 (9)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06321037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n-lt"/>
                        </a:rPr>
                        <a:t>Vasopressor support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1 (1)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1 (1)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066081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5534D51-45BB-A9F7-250D-B80B238272C9}"/>
              </a:ext>
            </a:extLst>
          </p:cNvPr>
          <p:cNvSpPr txBox="1"/>
          <p:nvPr/>
        </p:nvSpPr>
        <p:spPr>
          <a:xfrm>
            <a:off x="7259215" y="4303307"/>
            <a:ext cx="4389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chemeClr val="accent1"/>
                </a:solidFill>
                <a:latin typeface="+mn-lt"/>
              </a:rPr>
              <a:t>Additional Interventions for CRS:</a:t>
            </a:r>
            <a:endParaRPr lang="en-US" sz="1400" cap="all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DE52A-AE6E-C88D-622E-C533A1421635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B6EEC-8A2E-047D-EFF1-BB7F175B5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"/>
          <a:stretch/>
        </p:blipFill>
        <p:spPr>
          <a:xfrm>
            <a:off x="205273" y="1407102"/>
            <a:ext cx="6812150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58875"/>
            <a:ext cx="11459591" cy="507831"/>
          </a:xfrm>
        </p:spPr>
        <p:txBody>
          <a:bodyPr/>
          <a:lstStyle/>
          <a:p>
            <a:r>
              <a:rPr lang="en-US" dirty="0"/>
              <a:t>Patient Case (Tarlatamab 10 mg)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483514-E72C-456D-C52D-B09F6DDDB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351" y="6079848"/>
            <a:ext cx="9712902" cy="493776"/>
          </a:xfrm>
        </p:spPr>
        <p:txBody>
          <a:bodyPr/>
          <a:lstStyle/>
          <a:p>
            <a:r>
              <a:rPr lang="en-US" b="1" dirty="0"/>
              <a:t>CRS</a:t>
            </a:r>
            <a:r>
              <a:rPr lang="en-US" dirty="0"/>
              <a:t>, cytokine release syndrome; </a:t>
            </a:r>
            <a:r>
              <a:rPr lang="en-US" b="1" dirty="0"/>
              <a:t>ES-SCLC</a:t>
            </a:r>
            <a:r>
              <a:rPr lang="en-US" dirty="0"/>
              <a:t>, extensive stage-small cell lung cancer; </a:t>
            </a:r>
            <a:r>
              <a:rPr lang="en-US" b="1" dirty="0"/>
              <a:t>IV</a:t>
            </a:r>
            <a:r>
              <a:rPr lang="en-US" dirty="0"/>
              <a:t>, intravenous; </a:t>
            </a:r>
            <a:r>
              <a:rPr lang="en-US" b="1" dirty="0"/>
              <a:t>RT</a:t>
            </a:r>
            <a:r>
              <a:rPr lang="en-US" dirty="0"/>
              <a:t>, radiation therapy; </a:t>
            </a:r>
            <a:r>
              <a:rPr lang="en-US" b="1" dirty="0"/>
              <a:t>WBRT</a:t>
            </a:r>
            <a:r>
              <a:rPr lang="en-US" dirty="0"/>
              <a:t>, whole brain radiation therapy.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6B1735-6F1A-D969-FED1-A251CEC76167}"/>
              </a:ext>
            </a:extLst>
          </p:cNvPr>
          <p:cNvSpPr/>
          <p:nvPr/>
        </p:nvSpPr>
        <p:spPr>
          <a:xfrm>
            <a:off x="187741" y="761155"/>
            <a:ext cx="5712613" cy="559362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82D3610-BBB8-60D1-AE88-BCFDA0B77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550153"/>
              </p:ext>
            </p:extLst>
          </p:nvPr>
        </p:nvGraphicFramePr>
        <p:xfrm>
          <a:off x="365124" y="1117279"/>
          <a:ext cx="530788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1">
                  <a:extLst>
                    <a:ext uri="{9D8B030D-6E8A-4147-A177-3AD203B41FA5}">
                      <a16:colId xmlns:a16="http://schemas.microsoft.com/office/drawing/2014/main" val="266709352"/>
                    </a:ext>
                  </a:extLst>
                </a:gridCol>
                <a:gridCol w="1779701">
                  <a:extLst>
                    <a:ext uri="{9D8B030D-6E8A-4147-A177-3AD203B41FA5}">
                      <a16:colId xmlns:a16="http://schemas.microsoft.com/office/drawing/2014/main" val="4077201426"/>
                    </a:ext>
                  </a:extLst>
                </a:gridCol>
                <a:gridCol w="1699405">
                  <a:extLst>
                    <a:ext uri="{9D8B030D-6E8A-4147-A177-3AD203B41FA5}">
                      <a16:colId xmlns:a16="http://schemas.microsoft.com/office/drawing/2014/main" val="310032757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Baseline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Week 6</a:t>
                      </a:r>
                      <a:endParaRPr lang="en-US" sz="1100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Week 48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2711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EE79FBE-09A9-DEE3-25A5-A9EFDD234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64" t="10843" r="62375" b="53503"/>
          <a:stretch/>
        </p:blipFill>
        <p:spPr>
          <a:xfrm>
            <a:off x="383909" y="1513067"/>
            <a:ext cx="1762132" cy="1830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9F2A4-4EC7-83D6-9427-172D100D3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63" t="10786" r="11005" b="53560"/>
          <a:stretch/>
        </p:blipFill>
        <p:spPr>
          <a:xfrm>
            <a:off x="2242945" y="1513067"/>
            <a:ext cx="1685243" cy="1840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DE6011-5637-0066-567E-97B6806E1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50" t="60724" r="10694" b="3622"/>
          <a:stretch/>
        </p:blipFill>
        <p:spPr>
          <a:xfrm>
            <a:off x="4025091" y="1513066"/>
            <a:ext cx="1647919" cy="1828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7DFE03-B238-4BAF-FA7F-B84BB39E4B5B}"/>
              </a:ext>
            </a:extLst>
          </p:cNvPr>
          <p:cNvSpPr txBox="1"/>
          <p:nvPr/>
        </p:nvSpPr>
        <p:spPr>
          <a:xfrm>
            <a:off x="187742" y="763083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Case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2067F-2A4C-9126-B392-6CE166F2964A}"/>
              </a:ext>
            </a:extLst>
          </p:cNvPr>
          <p:cNvSpPr txBox="1"/>
          <p:nvPr/>
        </p:nvSpPr>
        <p:spPr>
          <a:xfrm>
            <a:off x="185135" y="3458672"/>
            <a:ext cx="5715219" cy="27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u="sng" dirty="0">
                <a:latin typeface="+mn-lt"/>
              </a:rPr>
              <a:t>Demographics/baseline characteristics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51-year-old female with ES-SCLC and progression after 3 prior lines of therapy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Metastatic disease in lung (prior RT), brain (prior WBRT), and lymph nodes</a:t>
            </a:r>
          </a:p>
          <a:p>
            <a:pPr>
              <a:lnSpc>
                <a:spcPct val="120000"/>
              </a:lnSpc>
            </a:pPr>
            <a:r>
              <a:rPr lang="en-US" sz="1100" b="1" u="sng" dirty="0">
                <a:latin typeface="+mn-lt"/>
              </a:rPr>
              <a:t>Response to tarlatamab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Best overall response: partial response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Time to response: 1.5 months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Duration of response: </a:t>
            </a:r>
            <a:r>
              <a:rPr lang="en-US" sz="1100" b="1" dirty="0">
                <a:latin typeface="+mn-lt"/>
              </a:rPr>
              <a:t>12.5 months and ongoing </a:t>
            </a:r>
          </a:p>
          <a:p>
            <a:pPr>
              <a:lnSpc>
                <a:spcPct val="120000"/>
              </a:lnSpc>
            </a:pPr>
            <a:r>
              <a:rPr lang="en-US" sz="1100" b="1" u="sng" dirty="0">
                <a:latin typeface="+mn-lt"/>
              </a:rPr>
              <a:t>Key adverse events after Cycle 1 Day 1 tarlatamab (1 mg) dose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Grade 1 CRS started 20 hours after end of infusion</a:t>
            </a:r>
          </a:p>
          <a:p>
            <a:pPr marL="365760" lvl="7" indent="-171450">
              <a:lnSpc>
                <a:spcPct val="120000"/>
              </a:lnSpc>
              <a:buFont typeface="Arial Narrow" panose="020B0606020202030204" pitchFamily="34" charset="0"/>
              <a:buChar char="–"/>
            </a:pPr>
            <a:r>
              <a:rPr lang="en-US" sz="1100" dirty="0">
                <a:latin typeface="+mn-lt"/>
              </a:rPr>
              <a:t>Progressed to grade 2 CRS 4 hours later (hypotension)</a:t>
            </a:r>
          </a:p>
          <a:p>
            <a:pPr marL="1714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Grade 3 pancreatitis, grade 2 rash</a:t>
            </a:r>
          </a:p>
          <a:p>
            <a:pPr marL="1714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Treatment: IV fluids, dexamethasone 4 mg, analgesics</a:t>
            </a:r>
          </a:p>
          <a:p>
            <a:pPr marL="1714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Discharged after 9 days, and received tarlatamab 10 mg on Cycle 1 Day 15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EE4D01-BDAF-D9D6-9712-0DA0C11CD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83" t="55791" r="22473" b="11874"/>
          <a:stretch/>
        </p:blipFill>
        <p:spPr>
          <a:xfrm>
            <a:off x="9898602" y="1478246"/>
            <a:ext cx="1597749" cy="1490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6C4AB6-8E92-DE00-54AF-C56BDE2E1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85" t="6894" r="21371" b="60771"/>
          <a:stretch/>
        </p:blipFill>
        <p:spPr>
          <a:xfrm>
            <a:off x="8256572" y="1491547"/>
            <a:ext cx="1535289" cy="1477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F5945D-A643-A260-13CC-F56203DBE3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2" t="6812" r="71814" b="60853"/>
          <a:stretch/>
        </p:blipFill>
        <p:spPr>
          <a:xfrm>
            <a:off x="6558012" y="1478246"/>
            <a:ext cx="1597749" cy="149041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D57EAB4-1B6C-797A-5028-B5B437BA65B5}"/>
              </a:ext>
            </a:extLst>
          </p:cNvPr>
          <p:cNvSpPr/>
          <p:nvPr/>
        </p:nvSpPr>
        <p:spPr>
          <a:xfrm>
            <a:off x="6216218" y="761154"/>
            <a:ext cx="5712611" cy="269751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D0690-0F8C-7363-9922-540257666FBD}"/>
              </a:ext>
            </a:extLst>
          </p:cNvPr>
          <p:cNvSpPr/>
          <p:nvPr/>
        </p:nvSpPr>
        <p:spPr>
          <a:xfrm>
            <a:off x="6216219" y="3539725"/>
            <a:ext cx="5712612" cy="281505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4096B2-9384-CDFA-9C0A-A7A7D4C233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71" t="8681" r="15951" b="53491"/>
          <a:stretch/>
        </p:blipFill>
        <p:spPr>
          <a:xfrm>
            <a:off x="8216626" y="4250044"/>
            <a:ext cx="1606448" cy="16051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263F91-05E7-0A46-FE06-F3F2249895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39" t="7751" r="66483" b="54135"/>
          <a:stretch/>
        </p:blipFill>
        <p:spPr>
          <a:xfrm>
            <a:off x="6558011" y="4247287"/>
            <a:ext cx="1591785" cy="15971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3D8488-0CEB-77A7-65B0-A4AEE48B67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468" t="60806" r="17492" b="1184"/>
          <a:stretch/>
        </p:blipFill>
        <p:spPr>
          <a:xfrm>
            <a:off x="9889903" y="4259390"/>
            <a:ext cx="1606448" cy="15850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7677B16-0D60-8810-CED4-140190A5913B}"/>
              </a:ext>
            </a:extLst>
          </p:cNvPr>
          <p:cNvSpPr/>
          <p:nvPr/>
        </p:nvSpPr>
        <p:spPr>
          <a:xfrm>
            <a:off x="849351" y="1736422"/>
            <a:ext cx="1250415" cy="3088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/>
                </a:solidFill>
              </a:rPr>
              <a:t>3.2 x 2.9 cm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0C1A35-F25E-0A99-68A6-46EBC7AEE1E9}"/>
              </a:ext>
            </a:extLst>
          </p:cNvPr>
          <p:cNvSpPr/>
          <p:nvPr/>
        </p:nvSpPr>
        <p:spPr>
          <a:xfrm>
            <a:off x="2634290" y="1736422"/>
            <a:ext cx="1252728" cy="3088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/>
                </a:solidFill>
              </a:rPr>
              <a:t>1.1 x 1.0 cm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B4EA2B-4BC8-C411-F589-A9A56114A9B0}"/>
              </a:ext>
            </a:extLst>
          </p:cNvPr>
          <p:cNvSpPr/>
          <p:nvPr/>
        </p:nvSpPr>
        <p:spPr>
          <a:xfrm>
            <a:off x="4380045" y="1736422"/>
            <a:ext cx="1252728" cy="3088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1"/>
                </a:solidFill>
              </a:rPr>
              <a:t>absent</a:t>
            </a:r>
          </a:p>
        </p:txBody>
      </p:sp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61B140FC-D9A4-C15D-098B-DC79E0E91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369461"/>
              </p:ext>
            </p:extLst>
          </p:nvPr>
        </p:nvGraphicFramePr>
        <p:xfrm>
          <a:off x="6543334" y="1095535"/>
          <a:ext cx="49618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34">
                  <a:extLst>
                    <a:ext uri="{9D8B030D-6E8A-4147-A177-3AD203B41FA5}">
                      <a16:colId xmlns:a16="http://schemas.microsoft.com/office/drawing/2014/main" val="266709352"/>
                    </a:ext>
                  </a:extLst>
                </a:gridCol>
                <a:gridCol w="1653934">
                  <a:extLst>
                    <a:ext uri="{9D8B030D-6E8A-4147-A177-3AD203B41FA5}">
                      <a16:colId xmlns:a16="http://schemas.microsoft.com/office/drawing/2014/main" val="4077201426"/>
                    </a:ext>
                  </a:extLst>
                </a:gridCol>
                <a:gridCol w="1653934">
                  <a:extLst>
                    <a:ext uri="{9D8B030D-6E8A-4147-A177-3AD203B41FA5}">
                      <a16:colId xmlns:a16="http://schemas.microsoft.com/office/drawing/2014/main" val="310032757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Baseline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Week 6</a:t>
                      </a:r>
                      <a:endParaRPr lang="en-US" sz="1100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Week 42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27116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D0F02D9-63C9-BDD1-C84F-37067F800107}"/>
              </a:ext>
            </a:extLst>
          </p:cNvPr>
          <p:cNvSpPr txBox="1"/>
          <p:nvPr/>
        </p:nvSpPr>
        <p:spPr>
          <a:xfrm>
            <a:off x="6224017" y="763083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Case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578043-118C-FA15-62C4-EC5BF9203081}"/>
              </a:ext>
            </a:extLst>
          </p:cNvPr>
          <p:cNvSpPr txBox="1"/>
          <p:nvPr/>
        </p:nvSpPr>
        <p:spPr>
          <a:xfrm>
            <a:off x="6213953" y="3506896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Case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02526B-2D25-EB01-0667-7199018B03BE}"/>
              </a:ext>
            </a:extLst>
          </p:cNvPr>
          <p:cNvSpPr txBox="1"/>
          <p:nvPr/>
        </p:nvSpPr>
        <p:spPr>
          <a:xfrm>
            <a:off x="6234366" y="2979517"/>
            <a:ext cx="3884482" cy="47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67-year-old male with 2 prior lines of therapy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Best overall response: partial response, ongoing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564D37-167D-C46D-BEE2-CB52CDB1A574}"/>
              </a:ext>
            </a:extLst>
          </p:cNvPr>
          <p:cNvSpPr txBox="1"/>
          <p:nvPr/>
        </p:nvSpPr>
        <p:spPr>
          <a:xfrm>
            <a:off x="6177626" y="5864457"/>
            <a:ext cx="3884482" cy="47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58-year-old male with 3 prior lines of therapy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Best overall response: partial response, ongoing</a:t>
            </a:r>
          </a:p>
        </p:txBody>
      </p:sp>
      <p:graphicFrame>
        <p:nvGraphicFramePr>
          <p:cNvPr id="35" name="Content Placeholder 3">
            <a:extLst>
              <a:ext uri="{FF2B5EF4-FFF2-40B4-BE49-F238E27FC236}">
                <a16:creationId xmlns:a16="http://schemas.microsoft.com/office/drawing/2014/main" id="{A5B58D4A-EE00-DF86-84ED-98C2FB7FB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148693"/>
              </p:ext>
            </p:extLst>
          </p:nvPr>
        </p:nvGraphicFramePr>
        <p:xfrm>
          <a:off x="6543334" y="3857320"/>
          <a:ext cx="496180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34">
                  <a:extLst>
                    <a:ext uri="{9D8B030D-6E8A-4147-A177-3AD203B41FA5}">
                      <a16:colId xmlns:a16="http://schemas.microsoft.com/office/drawing/2014/main" val="266709352"/>
                    </a:ext>
                  </a:extLst>
                </a:gridCol>
                <a:gridCol w="1653934">
                  <a:extLst>
                    <a:ext uri="{9D8B030D-6E8A-4147-A177-3AD203B41FA5}">
                      <a16:colId xmlns:a16="http://schemas.microsoft.com/office/drawing/2014/main" val="4077201426"/>
                    </a:ext>
                  </a:extLst>
                </a:gridCol>
                <a:gridCol w="1653934">
                  <a:extLst>
                    <a:ext uri="{9D8B030D-6E8A-4147-A177-3AD203B41FA5}">
                      <a16:colId xmlns:a16="http://schemas.microsoft.com/office/drawing/2014/main" val="310032757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Baseline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Week 6</a:t>
                      </a:r>
                      <a:endParaRPr lang="en-US" sz="1100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Week 42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82711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084E4B3-F12A-6C6D-D6EC-A5D78C55B941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18391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5" y="1479805"/>
            <a:ext cx="11165352" cy="4114800"/>
          </a:xfrm>
        </p:spPr>
        <p:txBody>
          <a:bodyPr/>
          <a:lstStyle/>
          <a:p>
            <a:r>
              <a:rPr lang="en-US" dirty="0"/>
              <a:t>Tarlatamab 10 mg demonstrated durable anticancer activity and manageable safety</a:t>
            </a:r>
          </a:p>
          <a:p>
            <a:pPr lvl="1"/>
            <a:r>
              <a:rPr lang="en-US" dirty="0"/>
              <a:t>ORR was 40%, observed DOR was ≥ 6 months in 58% of responders, 6-month PFS was 40%, and 6-month OS was 73%</a:t>
            </a:r>
          </a:p>
          <a:p>
            <a:pPr lvl="1"/>
            <a:r>
              <a:rPr lang="en-US" dirty="0"/>
              <a:t>The most common TEAE was CRS, which primarily occurred in cycle 1, was mostly grade 1–2, and was generally manageable with supportive care</a:t>
            </a:r>
          </a:p>
          <a:p>
            <a:pPr lvl="1"/>
            <a:r>
              <a:rPr lang="en-US" dirty="0"/>
              <a:t>Discontinuation of tarlatamab due to TRAEs was low (3%)</a:t>
            </a:r>
          </a:p>
          <a:p>
            <a:pPr lvl="1"/>
            <a:r>
              <a:rPr lang="en-US" dirty="0"/>
              <a:t>Shorter inpatient monitoring (Part 3) did not alter the safety profile</a:t>
            </a:r>
          </a:p>
          <a:p>
            <a:pPr lvl="1"/>
            <a:r>
              <a:rPr lang="en-US" dirty="0"/>
              <a:t>Tarlatamab 10 mg was the selected dose for further development</a:t>
            </a:r>
          </a:p>
          <a:p>
            <a:r>
              <a:rPr lang="en-US" dirty="0"/>
              <a:t>The ongoing phase 3 DeLLphi-304 study will compare the efficacy and safety of tarlatamab (10 mg Q2W) with standard-of-care chemotherapy</a:t>
            </a:r>
            <a:r>
              <a:rPr lang="en-US" baseline="30000" dirty="0"/>
              <a:t>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6C308-C973-7B6F-4132-78971438B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455" y="6059385"/>
            <a:ext cx="9703458" cy="493776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CRS</a:t>
            </a:r>
            <a:r>
              <a:rPr lang="en-US" dirty="0"/>
              <a:t>, cytokine release syndrome; </a:t>
            </a:r>
            <a:r>
              <a:rPr lang="en-US" b="1" dirty="0"/>
              <a:t>DOR</a:t>
            </a:r>
            <a:r>
              <a:rPr lang="en-US" dirty="0"/>
              <a:t>, duration of response; </a:t>
            </a:r>
            <a:r>
              <a:rPr lang="en-US" b="1" dirty="0"/>
              <a:t>ORR</a:t>
            </a:r>
            <a:r>
              <a:rPr lang="en-US" dirty="0"/>
              <a:t>, objective response rate; </a:t>
            </a:r>
            <a:r>
              <a:rPr lang="en-US" b="1" dirty="0"/>
              <a:t>OS</a:t>
            </a:r>
            <a:r>
              <a:rPr lang="en-US" dirty="0"/>
              <a:t>, overall survival; </a:t>
            </a:r>
            <a:r>
              <a:rPr lang="en-US" b="1" dirty="0"/>
              <a:t>PFS</a:t>
            </a:r>
            <a:r>
              <a:rPr lang="en-US" dirty="0"/>
              <a:t>, progression-free survival; </a:t>
            </a:r>
            <a:br>
              <a:rPr lang="en-US" dirty="0"/>
            </a:br>
            <a:r>
              <a:rPr lang="en-US" b="1" dirty="0"/>
              <a:t>Q2W</a:t>
            </a:r>
            <a:r>
              <a:rPr lang="en-US" dirty="0"/>
              <a:t>, every 2 weeks; </a:t>
            </a:r>
            <a:r>
              <a:rPr lang="en-US" b="1" dirty="0"/>
              <a:t>SCLC</a:t>
            </a:r>
            <a:r>
              <a:rPr lang="en-US" dirty="0"/>
              <a:t>, small cell lung cancer; </a:t>
            </a:r>
            <a:r>
              <a:rPr lang="en-US" b="1" dirty="0"/>
              <a:t>TEAE</a:t>
            </a:r>
            <a:r>
              <a:rPr lang="en-US" dirty="0"/>
              <a:t>, treatment-emergent adverse event; </a:t>
            </a:r>
            <a:r>
              <a:rPr lang="en-US" b="1" dirty="0"/>
              <a:t>TRAE</a:t>
            </a:r>
            <a:r>
              <a:rPr lang="en-US" dirty="0"/>
              <a:t>, treatment-related adverse event.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DeLLphi-301 Conclusions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378D72E-7815-1CD4-1569-8309DC42CDC5}"/>
              </a:ext>
            </a:extLst>
          </p:cNvPr>
          <p:cNvSpPr txBox="1">
            <a:spLocks/>
          </p:cNvSpPr>
          <p:nvPr/>
        </p:nvSpPr>
        <p:spPr>
          <a:xfrm>
            <a:off x="367286" y="5191575"/>
            <a:ext cx="11459588" cy="744521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Results support the use of tarlatamab in patients with previously-treated SCLC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FCD39-8B61-7E49-5F8B-A363D227A6AB}"/>
              </a:ext>
            </a:extLst>
          </p:cNvPr>
          <p:cNvSpPr/>
          <p:nvPr/>
        </p:nvSpPr>
        <p:spPr>
          <a:xfrm>
            <a:off x="-1" y="5191575"/>
            <a:ext cx="205273" cy="610253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32160-BEB9-50A9-FB3F-6C238E691674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32947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ard&#10;&#10;Description automatically generated">
            <a:extLst>
              <a:ext uri="{FF2B5EF4-FFF2-40B4-BE49-F238E27FC236}">
                <a16:creationId xmlns:a16="http://schemas.microsoft.com/office/drawing/2014/main" id="{F72781B8-456B-608E-2C6A-F307D3B69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35" t="6534" r="34607" b="82937"/>
          <a:stretch/>
        </p:blipFill>
        <p:spPr>
          <a:xfrm>
            <a:off x="4250798" y="1422798"/>
            <a:ext cx="3690404" cy="70918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The DeLLphi-301 Manuscript is now Published</a:t>
            </a:r>
            <a:endParaRPr lang="en-US" i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EE450-2B1E-0684-0D9F-03273005AE80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  <p:pic>
        <p:nvPicPr>
          <p:cNvPr id="7" name="Picture 6" descr="A close-up of a card&#10;&#10;Description automatically generated">
            <a:extLst>
              <a:ext uri="{FF2B5EF4-FFF2-40B4-BE49-F238E27FC236}">
                <a16:creationId xmlns:a16="http://schemas.microsoft.com/office/drawing/2014/main" id="{5B37F2FA-7825-6D8A-29EE-F0378279F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51" t="21539" r="16055" b="21165"/>
          <a:stretch/>
        </p:blipFill>
        <p:spPr>
          <a:xfrm>
            <a:off x="2816818" y="2092802"/>
            <a:ext cx="6455044" cy="385907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91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5" y="1574800"/>
            <a:ext cx="11165352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authors thank all patients and their families for their participation in this study, and all investigators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Medical Writing Support</a:t>
            </a:r>
          </a:p>
          <a:p>
            <a:pPr marL="0" indent="0">
              <a:buNone/>
            </a:pPr>
            <a:r>
              <a:rPr lang="en-US" dirty="0"/>
              <a:t>Medical writing support for this presentation was funded by Amgen Inc. and was provided by Lisa Denny, PhD, of ICON plc (Blue Bell, PA)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Funding</a:t>
            </a:r>
          </a:p>
          <a:p>
            <a:pPr marL="0" indent="0">
              <a:buNone/>
            </a:pPr>
            <a:r>
              <a:rPr lang="en-US" dirty="0"/>
              <a:t>This study was funded by Amgen Inc.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Contact Information</a:t>
            </a:r>
          </a:p>
          <a:p>
            <a:pPr marL="0" indent="0">
              <a:buNone/>
            </a:pPr>
            <a:r>
              <a:rPr lang="en-US" dirty="0"/>
              <a:t>Presenting author, Luis Paz-Ares (</a:t>
            </a:r>
            <a:r>
              <a:rPr lang="en-US" dirty="0">
                <a:hlinkClick r:id="rId3"/>
              </a:rPr>
              <a:t>lpazaresr@seom.org</a:t>
            </a:r>
            <a:r>
              <a:rPr lang="en-US" dirty="0"/>
              <a:t>)   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9E25C4-2CFF-F68B-B542-77ECF7A9884C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17063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DeLLphi-301 Investigators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98D5CDE-E138-AF80-6CAA-AF8AFE417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/>
          <a:stretch/>
        </p:blipFill>
        <p:spPr>
          <a:xfrm>
            <a:off x="1182887" y="1164920"/>
            <a:ext cx="9824066" cy="4938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FC76C2-B4EF-886A-BFAD-EFEED53AD2BE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39381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5" y="1574800"/>
            <a:ext cx="11165352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Sabari JK, et al. </a:t>
            </a:r>
            <a:r>
              <a:rPr lang="en-US" i="1" dirty="0"/>
              <a:t>Nat Rev Clin Oncol</a:t>
            </a:r>
            <a:r>
              <a:rPr lang="en-US" dirty="0"/>
              <a:t>. 2017; 14:549–561.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Mathieu L, et al. </a:t>
            </a:r>
            <a:r>
              <a:rPr lang="en-US" i="1" dirty="0"/>
              <a:t>Oncologist</a:t>
            </a:r>
            <a:r>
              <a:rPr lang="en-US" dirty="0"/>
              <a:t>. 2021; 26:433–438.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Lemery</a:t>
            </a:r>
            <a:r>
              <a:rPr lang="en-US" dirty="0"/>
              <a:t> S, </a:t>
            </a:r>
            <a:r>
              <a:rPr lang="en-US" dirty="0" err="1"/>
              <a:t>Pazdur</a:t>
            </a:r>
            <a:r>
              <a:rPr lang="en-US" dirty="0"/>
              <a:t> R. </a:t>
            </a:r>
            <a:r>
              <a:rPr lang="en-US" i="1" dirty="0"/>
              <a:t>Nat Rev Clin Oncol</a:t>
            </a:r>
            <a:r>
              <a:rPr lang="en-US" dirty="0"/>
              <a:t>. 2022; 19:217–218.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Giffin</a:t>
            </a:r>
            <a:r>
              <a:rPr lang="en-US" dirty="0"/>
              <a:t> MJ, et al. </a:t>
            </a:r>
            <a:r>
              <a:rPr lang="en-US" i="1" dirty="0"/>
              <a:t>Clin Cancer Res</a:t>
            </a:r>
            <a:r>
              <a:rPr lang="en-US" dirty="0"/>
              <a:t>. 2021; 27:1526–1537.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Paz-Ares L, et al. </a:t>
            </a:r>
            <a:r>
              <a:rPr lang="en-US" i="1" dirty="0"/>
              <a:t>J Clin Oncol</a:t>
            </a:r>
            <a:r>
              <a:rPr lang="en-US" dirty="0"/>
              <a:t>. 2023; 41:2893–2903.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Clinicaltrials.gov. NCT05740566. Accessed from https://clinicaltrials.gov/study/NCT05740566. 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1520E-FBDE-6F91-070D-5035AFB8499E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21162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/>
          <a:p>
            <a:pPr algn="ctr"/>
            <a:r>
              <a:rPr lang="de-DE" sz="2667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GmbH. </a:t>
            </a:r>
            <a:r>
              <a:rPr lang="de-DE" sz="2667" dirty="0" err="1">
                <a:solidFill>
                  <a:schemeClr val="tx1"/>
                </a:solidFill>
              </a:rPr>
              <a:t>Amgen</a:t>
            </a:r>
            <a:r>
              <a:rPr lang="de-DE" sz="2667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667" dirty="0" err="1">
                <a:solidFill>
                  <a:schemeClr val="tx1"/>
                </a:solidFill>
              </a:rPr>
              <a:t>Oncology</a:t>
            </a:r>
            <a:r>
              <a:rPr lang="de-DE" sz="2667" dirty="0">
                <a:solidFill>
                  <a:schemeClr val="tx1"/>
                </a:solidFill>
              </a:rPr>
              <a:t> </a:t>
            </a:r>
            <a:r>
              <a:rPr lang="de-DE" sz="2667" dirty="0" err="1">
                <a:solidFill>
                  <a:schemeClr val="tx1"/>
                </a:solidFill>
              </a:rPr>
              <a:t>Horizons</a:t>
            </a:r>
            <a:r>
              <a:rPr lang="de-DE" sz="2667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10993900" y="5576140"/>
            <a:ext cx="163057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67" dirty="0"/>
              <a:t>SC-AT-NP-00098 10.23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Dr. Luis Paz-Ares reports:</a:t>
            </a:r>
          </a:p>
          <a:p>
            <a:r>
              <a:rPr lang="en-US" b="1" dirty="0"/>
              <a:t>Leadership: </a:t>
            </a:r>
            <a:r>
              <a:rPr lang="en-US" dirty="0"/>
              <a:t>ALTUM Sequencing, </a:t>
            </a:r>
            <a:r>
              <a:rPr lang="en-US" dirty="0" err="1"/>
              <a:t>Genomica</a:t>
            </a:r>
            <a:endParaRPr lang="en-US" dirty="0"/>
          </a:p>
          <a:p>
            <a:r>
              <a:rPr lang="en-US" b="1" dirty="0"/>
              <a:t>Honoraria: </a:t>
            </a:r>
            <a:r>
              <a:rPr lang="en-US" dirty="0"/>
              <a:t>Amgen, AstraZeneca, Bayer, BeiGene, Bristol Myers Squibb, Daiichi Sankyo, GlaxoSmithKline, Janssen, Lilly, Medscape, Merck Serono, Mirati Therapeutics, MSD, Novartis, Pfizer, PharmaMar, Regeneron, Roche/Genentech, Sanofi, Takeda</a:t>
            </a:r>
          </a:p>
          <a:p>
            <a:r>
              <a:rPr lang="en-US" b="1" dirty="0"/>
              <a:t>Speakers’ Bureau: </a:t>
            </a:r>
            <a:r>
              <a:rPr lang="en-US" dirty="0"/>
              <a:t>AstraZeneca, BMS, Lilly, Merck Serono, MSD Oncology, Pfizer, Roche/Genentech</a:t>
            </a:r>
          </a:p>
          <a:p>
            <a:r>
              <a:rPr lang="en-US" b="1" dirty="0"/>
              <a:t>Research Funding: </a:t>
            </a:r>
            <a:r>
              <a:rPr lang="en-US" dirty="0"/>
              <a:t>AstraZeneca (Inst), BMS (Inst), Kura Oncology (Inst), MSD (Inst), Pfizer (Inst), PharmaMar (Inst) </a:t>
            </a:r>
          </a:p>
          <a:p>
            <a:r>
              <a:rPr lang="en-US" b="1" dirty="0"/>
              <a:t>Other Relationship: </a:t>
            </a:r>
            <a:r>
              <a:rPr lang="en-US" dirty="0"/>
              <a:t>Amgen, Ipsen, Merck, Novartis, Pfizer, Roche, Sanofi, SERVIER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Declaration of Interests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1A289-0D36-BDC5-6E9A-FAE118D6D2FE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190548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1C7B-6F2D-8D2D-F94C-33D86936B7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5" y="1574800"/>
            <a:ext cx="6817286" cy="4114800"/>
          </a:xfrm>
        </p:spPr>
        <p:txBody>
          <a:bodyPr/>
          <a:lstStyle/>
          <a:p>
            <a:r>
              <a:rPr lang="en-US" dirty="0"/>
              <a:t>Small cell lung cancer (SCLC) is an aggressive disease with poor survival outcomes and no approved therapies in the third-line and beyond</a:t>
            </a:r>
            <a:r>
              <a:rPr lang="en-US" baseline="30000" dirty="0"/>
              <a:t>1–3</a:t>
            </a:r>
          </a:p>
          <a:p>
            <a:r>
              <a:rPr lang="en-US" dirty="0"/>
              <a:t>Tarlatamab is a BiTE</a:t>
            </a:r>
            <a:r>
              <a:rPr lang="en-US" baseline="30000" dirty="0"/>
              <a:t>®</a:t>
            </a:r>
            <a:r>
              <a:rPr lang="en-US" dirty="0"/>
              <a:t> (bispecific T-cell engager) immunotherapy that binds to both delta-like ligand 3 (DLL3) on SCLC cells and CD3 on T cells, leading to   T cell-mediated cancer cell lysis</a:t>
            </a:r>
            <a:r>
              <a:rPr lang="en-US" baseline="30000" dirty="0"/>
              <a:t>4</a:t>
            </a:r>
          </a:p>
          <a:p>
            <a:r>
              <a:rPr lang="en-US" dirty="0"/>
              <a:t>Tarlatamab showed manageable safety and promising antitumor activity in a phase 1 study in previously treated SCLC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6C308-C973-7B6F-4132-78971438B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745" y="6143922"/>
            <a:ext cx="8901429" cy="493776"/>
          </a:xfrm>
        </p:spPr>
        <p:txBody>
          <a:bodyPr/>
          <a:lstStyle/>
          <a:p>
            <a:r>
              <a:rPr lang="en-US" b="1" dirty="0"/>
              <a:t>CD3</a:t>
            </a:r>
            <a:r>
              <a:rPr lang="en-US" dirty="0"/>
              <a:t>, cluster of differentiation 3; </a:t>
            </a:r>
            <a:r>
              <a:rPr lang="en-US" b="1" dirty="0"/>
              <a:t>Fc</a:t>
            </a:r>
            <a:r>
              <a:rPr lang="en-US" dirty="0"/>
              <a:t>, fragment crystallizable; </a:t>
            </a:r>
            <a:r>
              <a:rPr lang="en-US" b="1" dirty="0"/>
              <a:t>MHC-I</a:t>
            </a:r>
            <a:r>
              <a:rPr lang="en-US" dirty="0"/>
              <a:t>, major histocompatibility complex-I. 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378D72E-7815-1CD4-1569-8309DC42CDC5}"/>
              </a:ext>
            </a:extLst>
          </p:cNvPr>
          <p:cNvSpPr txBox="1">
            <a:spLocks/>
          </p:cNvSpPr>
          <p:nvPr/>
        </p:nvSpPr>
        <p:spPr>
          <a:xfrm>
            <a:off x="367286" y="5399267"/>
            <a:ext cx="11459588" cy="822325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Here, we present the phase 2 DeLLphi-301 study of tarlatamab in patients with advanced SCLC previously treated with 2 or more lines of therapy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FCD39-8B61-7E49-5F8B-A363D227A6AB}"/>
              </a:ext>
            </a:extLst>
          </p:cNvPr>
          <p:cNvSpPr/>
          <p:nvPr/>
        </p:nvSpPr>
        <p:spPr>
          <a:xfrm>
            <a:off x="-1" y="5477071"/>
            <a:ext cx="205273" cy="610253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184BBB0-EC0D-06C3-0FF8-A407E0B0A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25"/>
          <a:stretch/>
        </p:blipFill>
        <p:spPr>
          <a:xfrm>
            <a:off x="7212563" y="1301562"/>
            <a:ext cx="4942113" cy="3329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FCCBD-8CF7-B008-8733-43709CD2F391}"/>
              </a:ext>
            </a:extLst>
          </p:cNvPr>
          <p:cNvSpPr txBox="1"/>
          <p:nvPr/>
        </p:nvSpPr>
        <p:spPr>
          <a:xfrm>
            <a:off x="7713529" y="4612033"/>
            <a:ext cx="3940181" cy="2308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pPr marL="0" marR="0" algn="ctr"/>
            <a:r>
              <a:rPr lang="en-US" sz="1200" dirty="0">
                <a:solidFill>
                  <a:srgbClr val="404040"/>
                </a:solidFill>
                <a:effectLst/>
                <a:latin typeface="+mn-lt"/>
                <a:ea typeface="Helvetica Neue"/>
                <a:cs typeface="Helvetica Neue"/>
              </a:rPr>
              <a:t>Tarlatamab activates T cells without relying on MHC-I</a:t>
            </a:r>
            <a:endParaRPr lang="en-US" sz="1200" strike="sngStrike" dirty="0">
              <a:solidFill>
                <a:srgbClr val="40404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AAE7A-0EF5-C81E-6F24-726626F38AD7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21489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6C308-C973-7B6F-4132-78971438B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982" y="6130759"/>
            <a:ext cx="9827491" cy="493776"/>
          </a:xfrm>
        </p:spPr>
        <p:txBody>
          <a:bodyPr/>
          <a:lstStyle/>
          <a:p>
            <a:r>
              <a:rPr lang="en-US" dirty="0"/>
              <a:t>*Once 30 patients per dose level had the opportunity to confirm an objective response after the first post-treatment scan or ≥ 13 weeks of follow-up, whichever occurred first. </a:t>
            </a:r>
            <a:br>
              <a:rPr lang="en-US" dirty="0"/>
            </a:br>
            <a:r>
              <a:rPr lang="en-US" b="1" dirty="0"/>
              <a:t>BICR</a:t>
            </a:r>
            <a:r>
              <a:rPr lang="en-US" dirty="0"/>
              <a:t>, blinded independent central review; </a:t>
            </a:r>
            <a:r>
              <a:rPr lang="en-US" b="1" dirty="0"/>
              <a:t>DCR</a:t>
            </a:r>
            <a:r>
              <a:rPr lang="en-US" dirty="0"/>
              <a:t>, disease control rate; </a:t>
            </a:r>
            <a:r>
              <a:rPr lang="en-US" b="1" dirty="0"/>
              <a:t>DOR</a:t>
            </a:r>
            <a:r>
              <a:rPr lang="en-US" dirty="0"/>
              <a:t>, duration of response; </a:t>
            </a:r>
            <a:r>
              <a:rPr lang="en-US" b="1" dirty="0"/>
              <a:t>ECOG PS</a:t>
            </a:r>
            <a:r>
              <a:rPr lang="en-US" dirty="0"/>
              <a:t>, Eastern Cooperative Oncology Group performance status; </a:t>
            </a:r>
            <a:r>
              <a:rPr lang="en-US" b="1" dirty="0"/>
              <a:t>ES-SCLC</a:t>
            </a:r>
            <a:r>
              <a:rPr lang="en-US" dirty="0"/>
              <a:t>, extensive stage-small cell lung cancer;</a:t>
            </a:r>
            <a:r>
              <a:rPr lang="en-US" b="1" dirty="0"/>
              <a:t> ITT</a:t>
            </a:r>
            <a:r>
              <a:rPr lang="en-US" dirty="0"/>
              <a:t>, intention-to-treat; </a:t>
            </a:r>
            <a:r>
              <a:rPr lang="en-US" b="1" dirty="0"/>
              <a:t>ORR</a:t>
            </a:r>
            <a:r>
              <a:rPr lang="en-US" dirty="0"/>
              <a:t>, objective response rate; </a:t>
            </a:r>
            <a:r>
              <a:rPr lang="en-US" b="1" dirty="0"/>
              <a:t>OS</a:t>
            </a:r>
            <a:r>
              <a:rPr lang="en-US" dirty="0"/>
              <a:t>, overall survival; </a:t>
            </a:r>
            <a:r>
              <a:rPr lang="en-US" b="1" dirty="0"/>
              <a:t>PFS</a:t>
            </a:r>
            <a:r>
              <a:rPr lang="en-US" dirty="0"/>
              <a:t>, progression-free survival; </a:t>
            </a:r>
            <a:r>
              <a:rPr lang="en-US" b="1" dirty="0"/>
              <a:t>Q2W</a:t>
            </a:r>
            <a:r>
              <a:rPr lang="en-US" dirty="0"/>
              <a:t>, every 2 weeks; </a:t>
            </a:r>
            <a:r>
              <a:rPr lang="en-US" b="1" dirty="0"/>
              <a:t>R</a:t>
            </a:r>
            <a:r>
              <a:rPr lang="en-US" dirty="0"/>
              <a:t>, randomization; </a:t>
            </a:r>
            <a:r>
              <a:rPr lang="en-US" b="1" dirty="0"/>
              <a:t>RECIST</a:t>
            </a:r>
            <a:r>
              <a:rPr lang="en-US" dirty="0"/>
              <a:t>, Response Evaluation Criteria in Solid Tumors; </a:t>
            </a:r>
            <a:r>
              <a:rPr lang="en-US" b="1" dirty="0"/>
              <a:t>TEAE</a:t>
            </a:r>
            <a:r>
              <a:rPr lang="en-US" dirty="0"/>
              <a:t>, treatment-emergent adverse event. 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877163"/>
          </a:xfrm>
        </p:spPr>
        <p:txBody>
          <a:bodyPr/>
          <a:lstStyle/>
          <a:p>
            <a:r>
              <a:rPr lang="en-US" dirty="0"/>
              <a:t>DeLLphi-301 Study Design</a:t>
            </a:r>
            <a:br>
              <a:rPr lang="en-US" dirty="0"/>
            </a:br>
            <a:r>
              <a:rPr lang="en-US" sz="2400" b="0" dirty="0"/>
              <a:t>Phase 2, open-label study (NCT05060016)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B40E8F-30BA-3F89-FFD2-02DA6D2F8773}"/>
              </a:ext>
            </a:extLst>
          </p:cNvPr>
          <p:cNvSpPr/>
          <p:nvPr/>
        </p:nvSpPr>
        <p:spPr>
          <a:xfrm>
            <a:off x="609600" y="5204793"/>
            <a:ext cx="10972800" cy="731345"/>
          </a:xfrm>
          <a:prstGeom prst="roundRect">
            <a:avLst/>
          </a:prstGeom>
          <a:solidFill>
            <a:srgbClr val="0063C3"/>
          </a:solidFill>
          <a:ln w="12700">
            <a:solidFill>
              <a:srgbClr val="006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Primary Endpoint: </a:t>
            </a:r>
            <a:r>
              <a:rPr lang="en-US" dirty="0">
                <a:solidFill>
                  <a:schemeClr val="bg1"/>
                </a:solidFill>
              </a:rPr>
              <a:t>ORR per RECIST v1.1 by BICR, TEAEs, tarlatamab serum concentrations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Secondary Endpoints Included: </a:t>
            </a:r>
            <a:r>
              <a:rPr lang="en-US" dirty="0">
                <a:solidFill>
                  <a:schemeClr val="bg1"/>
                </a:solidFill>
              </a:rPr>
              <a:t>DOR, DCR, PFS per RECIST v1.1 by BICR, OS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3506F7-78A7-EFA7-ECB8-9E49B0D73D42}"/>
              </a:ext>
            </a:extLst>
          </p:cNvPr>
          <p:cNvGrpSpPr/>
          <p:nvPr/>
        </p:nvGrpSpPr>
        <p:grpSpPr>
          <a:xfrm>
            <a:off x="303071" y="1663257"/>
            <a:ext cx="11674405" cy="3103432"/>
            <a:chOff x="-1284510" y="1057321"/>
            <a:chExt cx="11674405" cy="3103432"/>
          </a:xfrm>
        </p:grpSpPr>
        <p:cxnSp>
          <p:nvCxnSpPr>
            <p:cNvPr id="3" name="Connector: Elbow 2">
              <a:extLst>
                <a:ext uri="{FF2B5EF4-FFF2-40B4-BE49-F238E27FC236}">
                  <a16:creationId xmlns:a16="http://schemas.microsoft.com/office/drawing/2014/main" id="{7630CB9F-5B58-7B9A-0E42-1F13FD3D0F97}"/>
                </a:ext>
              </a:extLst>
            </p:cNvPr>
            <p:cNvCxnSpPr>
              <a:cxnSpLocks/>
              <a:stCxn id="22" idx="3"/>
              <a:endCxn id="14" idx="1"/>
            </p:cNvCxnSpPr>
            <p:nvPr/>
          </p:nvCxnSpPr>
          <p:spPr>
            <a:xfrm>
              <a:off x="901891" y="2808093"/>
              <a:ext cx="1024833" cy="776588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or: Elbow 3">
              <a:extLst>
                <a:ext uri="{FF2B5EF4-FFF2-40B4-BE49-F238E27FC236}">
                  <a16:creationId xmlns:a16="http://schemas.microsoft.com/office/drawing/2014/main" id="{0F01E87D-3BCD-16BF-DFFC-2B67B8B75482}"/>
                </a:ext>
              </a:extLst>
            </p:cNvPr>
            <p:cNvCxnSpPr>
              <a:cxnSpLocks/>
              <a:stCxn id="22" idx="3"/>
              <a:endCxn id="18" idx="1"/>
            </p:cNvCxnSpPr>
            <p:nvPr/>
          </p:nvCxnSpPr>
          <p:spPr>
            <a:xfrm flipV="1">
              <a:off x="901891" y="2056265"/>
              <a:ext cx="1024834" cy="751828"/>
            </a:xfrm>
            <a:prstGeom prst="bentConnector3">
              <a:avLst>
                <a:gd name="adj1" fmla="val 50000"/>
              </a:avLst>
            </a:prstGeom>
            <a:ln w="1905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DDF9F1-A9CA-CD73-CEEB-C97EC135BBEE}"/>
                </a:ext>
              </a:extLst>
            </p:cNvPr>
            <p:cNvSpPr/>
            <p:nvPr/>
          </p:nvSpPr>
          <p:spPr>
            <a:xfrm>
              <a:off x="4787620" y="2526262"/>
              <a:ext cx="828026" cy="576000"/>
            </a:xfrm>
            <a:prstGeom prst="rect">
              <a:avLst/>
            </a:prstGeom>
            <a:solidFill>
              <a:srgbClr val="F3F5F7"/>
            </a:solidFill>
            <a:ln w="12700">
              <a:solidFill>
                <a:srgbClr val="163A7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4400" rIns="144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63A79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Dose Selection</a:t>
              </a:r>
              <a:r>
                <a:rPr lang="en-US" sz="1200" b="1" kern="1200" dirty="0">
                  <a:solidFill>
                    <a:srgbClr val="163A7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*</a:t>
              </a:r>
              <a:endParaRPr kumimoji="0" lang="en-CH" sz="1200" b="1" i="0" u="none" strike="noStrike" kern="1200" cap="none" spc="0" normalizeH="0" noProof="0" dirty="0">
                <a:ln>
                  <a:noFill/>
                </a:ln>
                <a:solidFill>
                  <a:srgbClr val="163A79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AF62FA-97C2-D994-EC72-002E429BF5D5}"/>
                </a:ext>
              </a:extLst>
            </p:cNvPr>
            <p:cNvSpPr/>
            <p:nvPr/>
          </p:nvSpPr>
          <p:spPr>
            <a:xfrm>
              <a:off x="2273251" y="1057321"/>
              <a:ext cx="1528032" cy="3961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Part 1: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Dose Evaluation</a:t>
              </a:r>
              <a:endPara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B2BC23-A2CC-6669-D2A1-2F575BD67505}"/>
                </a:ext>
              </a:extLst>
            </p:cNvPr>
            <p:cNvSpPr/>
            <p:nvPr/>
          </p:nvSpPr>
          <p:spPr>
            <a:xfrm>
              <a:off x="6238443" y="1057321"/>
              <a:ext cx="1371600" cy="434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Part 2: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Dose Expansion</a:t>
              </a:r>
              <a:endPara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F8139CA-CAF8-71EB-82D8-405B420FF680}"/>
                </a:ext>
              </a:extLst>
            </p:cNvPr>
            <p:cNvGrpSpPr/>
            <p:nvPr/>
          </p:nvGrpSpPr>
          <p:grpSpPr>
            <a:xfrm>
              <a:off x="-1284510" y="1455432"/>
              <a:ext cx="2186401" cy="2705321"/>
              <a:chOff x="-1200784" y="1730181"/>
              <a:chExt cx="2377142" cy="27053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91AFEB2-7461-79B4-3A43-3E594EE71586}"/>
                  </a:ext>
                </a:extLst>
              </p:cNvPr>
              <p:cNvSpPr/>
              <p:nvPr/>
            </p:nvSpPr>
            <p:spPr>
              <a:xfrm>
                <a:off x="-1200784" y="1730181"/>
                <a:ext cx="2377142" cy="2705321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163A79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AF74C8-8E51-A810-C5C2-600079576BE8}"/>
                  </a:ext>
                </a:extLst>
              </p:cNvPr>
              <p:cNvSpPr txBox="1"/>
              <p:nvPr/>
            </p:nvSpPr>
            <p:spPr>
              <a:xfrm>
                <a:off x="-1046558" y="1926150"/>
                <a:ext cx="2068614" cy="2326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354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/>
                    <a:sym typeface="Arial"/>
                  </a:rPr>
                  <a:t>Key Inclusion Criteria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/>
                    <a:sym typeface="Arial"/>
                  </a:rPr>
                </a:b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/>
                  <a:sym typeface="Arial"/>
                </a:endParaRPr>
              </a:p>
              <a:p>
                <a:pPr marL="171446" marR="0" lvl="0" indent="-171446" algn="l" defTabSz="914354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/>
                    <a:sym typeface="Arial"/>
                  </a:rPr>
                  <a:t>ES-SCLC </a:t>
                </a:r>
              </a:p>
              <a:p>
                <a:pPr marL="171446" marR="0" lvl="0" indent="-171446" algn="l" defTabSz="914354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/>
                    <a:sym typeface="Arial"/>
                  </a:rPr>
                  <a:t>Previous treatment with ≥ 2 lines (including platinum-doublet) </a:t>
                </a:r>
              </a:p>
              <a:p>
                <a:pPr marL="171446" marR="0" lvl="0" indent="-171446" algn="l" defTabSz="914354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/>
                    <a:sym typeface="Arial"/>
                  </a:rPr>
                  <a:t>ECOG PS 0–1</a:t>
                </a:r>
              </a:p>
              <a:p>
                <a:pPr marL="171446" marR="0" lvl="0" indent="-171446" algn="l" defTabSz="914354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/>
                    <a:sym typeface="Arial"/>
                  </a:rPr>
                  <a:t>Measurable disease </a:t>
                </a:r>
              </a:p>
              <a:p>
                <a:pPr marL="171446" marR="0" lvl="0" indent="-171446" algn="l" defTabSz="914354" rtl="0" eaLnBrk="0" fontAlgn="base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/>
                    <a:sym typeface="Arial"/>
                  </a:rPr>
                  <a:t>Treated and stable brain metastases allowed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33F75-A1F1-5D1C-0609-49C8A0D09923}"/>
                </a:ext>
              </a:extLst>
            </p:cNvPr>
            <p:cNvSpPr/>
            <p:nvPr/>
          </p:nvSpPr>
          <p:spPr>
            <a:xfrm>
              <a:off x="8403396" y="1057321"/>
              <a:ext cx="1761310" cy="6751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Part 3: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Reduced Inpatient Monitoring Period</a:t>
              </a:r>
              <a:endPara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F029A0-D49B-CFD4-CE7B-ADC8F0779338}"/>
                </a:ext>
              </a:extLst>
            </p:cNvPr>
            <p:cNvSpPr/>
            <p:nvPr/>
          </p:nvSpPr>
          <p:spPr>
            <a:xfrm>
              <a:off x="1177950" y="2576518"/>
              <a:ext cx="475488" cy="475488"/>
            </a:xfrm>
            <a:prstGeom prst="ellipse">
              <a:avLst/>
            </a:prstGeom>
            <a:solidFill>
              <a:srgbClr val="F3F5F7"/>
            </a:solidFill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63A79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R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63A79"/>
                  </a:solidFill>
                  <a:effectLst/>
                  <a:uLnTx/>
                  <a:uFillTx/>
                  <a:ea typeface="+mn-ea"/>
                  <a:cs typeface="+mn-cs"/>
                  <a:sym typeface="Arial"/>
                </a:rPr>
                <a:t>1:1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CDC4E30-9478-69D8-604C-D23E21AB3038}"/>
                </a:ext>
              </a:extLst>
            </p:cNvPr>
            <p:cNvCxnSpPr>
              <a:cxnSpLocks/>
              <a:stCxn id="6" idx="3"/>
              <a:endCxn id="15" idx="1"/>
            </p:cNvCxnSpPr>
            <p:nvPr/>
          </p:nvCxnSpPr>
          <p:spPr>
            <a:xfrm>
              <a:off x="5615646" y="2814262"/>
              <a:ext cx="28446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628772-C1F8-D34D-E41B-F5998EFAFC7A}"/>
                </a:ext>
              </a:extLst>
            </p:cNvPr>
            <p:cNvSpPr/>
            <p:nvPr/>
          </p:nvSpPr>
          <p:spPr>
            <a:xfrm>
              <a:off x="1926724" y="3008609"/>
              <a:ext cx="2221087" cy="1152144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163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Tarlatamab 100 mg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(n = 88)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439863" algn="r"/>
                </a:tabLst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1 mg on Day 1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, followed by 100 mg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439863" algn="r"/>
                </a:tabLst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on Days 8, 15, and Q2W thereafter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42793B-36F8-87DB-B2C9-5E59716981E7}"/>
                </a:ext>
              </a:extLst>
            </p:cNvPr>
            <p:cNvSpPr/>
            <p:nvPr/>
          </p:nvSpPr>
          <p:spPr>
            <a:xfrm>
              <a:off x="5900114" y="2158941"/>
              <a:ext cx="2095525" cy="1310642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163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Tarlatamab 10 mg</a:t>
              </a:r>
              <a:b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</a:b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(n = 12)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439863" algn="r"/>
                </a:tabLst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Same dosing as in Part 1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9D44F4-00F0-C100-9ADF-0C6A694F5F30}"/>
                </a:ext>
              </a:extLst>
            </p:cNvPr>
            <p:cNvCxnSpPr>
              <a:cxnSpLocks/>
            </p:cNvCxnSpPr>
            <p:nvPr/>
          </p:nvCxnSpPr>
          <p:spPr>
            <a:xfrm>
              <a:off x="7995471" y="2811336"/>
              <a:ext cx="281955" cy="58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EAFC4B-F162-6421-99B1-84E82F73A47B}"/>
                </a:ext>
              </a:extLst>
            </p:cNvPr>
            <p:cNvSpPr/>
            <p:nvPr/>
          </p:nvSpPr>
          <p:spPr>
            <a:xfrm>
              <a:off x="1926725" y="1478190"/>
              <a:ext cx="2221088" cy="115615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163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Tarlatamab 10 mg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(n = 88)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b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1 mg on Day 1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, followed by 10 mg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on Days 8, 15, and Q2W thereafter</a:t>
              </a: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0CE23282-7ABE-7D2F-9BFC-7724C4E4F6FE}"/>
                </a:ext>
              </a:extLst>
            </p:cNvPr>
            <p:cNvCxnSpPr>
              <a:cxnSpLocks/>
              <a:stCxn id="18" idx="3"/>
              <a:endCxn id="6" idx="1"/>
            </p:cNvCxnSpPr>
            <p:nvPr/>
          </p:nvCxnSpPr>
          <p:spPr>
            <a:xfrm>
              <a:off x="4147813" y="2056265"/>
              <a:ext cx="639807" cy="757997"/>
            </a:xfrm>
            <a:prstGeom prst="bentConnector3">
              <a:avLst>
                <a:gd name="adj1" fmla="val 50000"/>
              </a:avLst>
            </a:prstGeom>
            <a:ln w="1905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7BE60302-44DE-7665-7C52-592273C59249}"/>
                </a:ext>
              </a:extLst>
            </p:cNvPr>
            <p:cNvCxnSpPr>
              <a:cxnSpLocks/>
              <a:stCxn id="14" idx="3"/>
              <a:endCxn id="6" idx="1"/>
            </p:cNvCxnSpPr>
            <p:nvPr/>
          </p:nvCxnSpPr>
          <p:spPr>
            <a:xfrm flipV="1">
              <a:off x="4147811" y="2814262"/>
              <a:ext cx="639809" cy="770419"/>
            </a:xfrm>
            <a:prstGeom prst="bentConnector3">
              <a:avLst>
                <a:gd name="adj1" fmla="val 50000"/>
              </a:avLst>
            </a:prstGeom>
            <a:ln w="1905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AC991E-9D04-F39A-28C7-2826653CADAE}"/>
                </a:ext>
              </a:extLst>
            </p:cNvPr>
            <p:cNvSpPr/>
            <p:nvPr/>
          </p:nvSpPr>
          <p:spPr>
            <a:xfrm>
              <a:off x="8295919" y="2158941"/>
              <a:ext cx="2093976" cy="1310642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163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Tarlatamab 10 mg</a:t>
              </a:r>
              <a:b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</a:b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(n = 34)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9863" algn="r"/>
                </a:tabLst>
                <a:defRPr/>
              </a:pP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1439863" algn="r"/>
                </a:tabLst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Same dosing as in Part 1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9E69E1-9F55-06BA-C369-40F927C68C5B}"/>
              </a:ext>
            </a:extLst>
          </p:cNvPr>
          <p:cNvSpPr/>
          <p:nvPr/>
        </p:nvSpPr>
        <p:spPr>
          <a:xfrm>
            <a:off x="3292094" y="1537860"/>
            <a:ext cx="6383748" cy="3442996"/>
          </a:xfrm>
          <a:prstGeom prst="roundRect">
            <a:avLst>
              <a:gd name="adj" fmla="val 9661"/>
            </a:avLst>
          </a:prstGeom>
          <a:noFill/>
          <a:ln w="25400" cap="rnd">
            <a:solidFill>
              <a:srgbClr val="163A79"/>
            </a:solidFill>
            <a:prstDash val="sysDot"/>
            <a:round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C6E414-69E7-ABBA-F615-4F0979887474}"/>
              </a:ext>
            </a:extLst>
          </p:cNvPr>
          <p:cNvSpPr/>
          <p:nvPr/>
        </p:nvSpPr>
        <p:spPr>
          <a:xfrm>
            <a:off x="5798168" y="4567003"/>
            <a:ext cx="1371600" cy="434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63A79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ITT analysis set</a:t>
            </a:r>
            <a:endParaRPr kumimoji="0" lang="en-CH" sz="1400" b="0" i="0" u="none" strike="noStrike" kern="1200" cap="none" spc="0" normalizeH="0" baseline="0" noProof="0" dirty="0">
              <a:ln>
                <a:noFill/>
              </a:ln>
              <a:solidFill>
                <a:srgbClr val="163A79"/>
              </a:solidFill>
              <a:effectLst/>
              <a:uLnTx/>
              <a:uFillTx/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0E9BE5-E0F6-D5B3-D5B1-57B42C3A6FC8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14233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Baseline Characteristics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483514-E72C-456D-C52D-B09F6DDDB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218" y="6099140"/>
            <a:ext cx="9809018" cy="493776"/>
          </a:xfrm>
        </p:spPr>
        <p:txBody>
          <a:bodyPr/>
          <a:lstStyle/>
          <a:p>
            <a:r>
              <a:rPr lang="en-US" dirty="0"/>
              <a:t>Data cutoff, June 27, 2023. Median follow-up was 10.6 months for tarlatamab 10 mg and 10.3 months for tarlatamab 100 mg. </a:t>
            </a:r>
          </a:p>
          <a:p>
            <a:r>
              <a:rPr lang="en-US" dirty="0"/>
              <a:t>*No patients of American Indian, Alaska Native, Native Hawaiian, or other Pacific Islander race were enrolled.</a:t>
            </a:r>
          </a:p>
          <a:p>
            <a:r>
              <a:rPr lang="en-US" baseline="30000" dirty="0"/>
              <a:t>†</a:t>
            </a:r>
            <a:r>
              <a:rPr lang="en-US" dirty="0"/>
              <a:t>Platinum sensitivity was calculated as end of first-line platinum therapy to date of first progression.</a:t>
            </a:r>
          </a:p>
          <a:p>
            <a:r>
              <a:rPr lang="en-US" baseline="30000" dirty="0"/>
              <a:t>‡</a:t>
            </a:r>
            <a:r>
              <a:rPr lang="en-US" dirty="0"/>
              <a:t>DLL3 sample analysis from Part 3 in progress.</a:t>
            </a:r>
          </a:p>
          <a:p>
            <a:r>
              <a:rPr lang="en-US" b="1" dirty="0"/>
              <a:t>DLL3</a:t>
            </a:r>
            <a:r>
              <a:rPr lang="en-US" dirty="0"/>
              <a:t>, delta-like ligand 3; </a:t>
            </a:r>
            <a:r>
              <a:rPr lang="en-US" b="1" dirty="0"/>
              <a:t>ECOG</a:t>
            </a:r>
            <a:r>
              <a:rPr lang="en-US" dirty="0"/>
              <a:t>, Eastern Cooperative Oncology Group; </a:t>
            </a:r>
            <a:r>
              <a:rPr lang="en-US" b="1" dirty="0"/>
              <a:t>N/A</a:t>
            </a:r>
            <a:r>
              <a:rPr lang="en-US" dirty="0"/>
              <a:t>, not available; </a:t>
            </a:r>
            <a:r>
              <a:rPr lang="en-US" b="1" dirty="0"/>
              <a:t>PD-(L)1</a:t>
            </a:r>
            <a:r>
              <a:rPr lang="en-US" dirty="0"/>
              <a:t>, programmed death 1 / ligand 1.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995EA401-1B18-2852-F7E5-5052DBEA7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096203"/>
              </p:ext>
            </p:extLst>
          </p:nvPr>
        </p:nvGraphicFramePr>
        <p:xfrm>
          <a:off x="519170" y="930235"/>
          <a:ext cx="11153661" cy="485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1615721967"/>
                    </a:ext>
                  </a:extLst>
                </a:gridCol>
                <a:gridCol w="2132927">
                  <a:extLst>
                    <a:ext uri="{9D8B030D-6E8A-4147-A177-3AD203B41FA5}">
                      <a16:colId xmlns:a16="http://schemas.microsoft.com/office/drawing/2014/main" val="2648209223"/>
                    </a:ext>
                  </a:extLst>
                </a:gridCol>
                <a:gridCol w="2132927">
                  <a:extLst>
                    <a:ext uri="{9D8B030D-6E8A-4147-A177-3AD203B41FA5}">
                      <a16:colId xmlns:a16="http://schemas.microsoft.com/office/drawing/2014/main" val="4025078588"/>
                    </a:ext>
                  </a:extLst>
                </a:gridCol>
                <a:gridCol w="2132927">
                  <a:extLst>
                    <a:ext uri="{9D8B030D-6E8A-4147-A177-3AD203B41FA5}">
                      <a16:colId xmlns:a16="http://schemas.microsoft.com/office/drawing/2014/main" val="580689771"/>
                    </a:ext>
                  </a:extLst>
                </a:gridCol>
              </a:tblGrid>
              <a:tr h="758574"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Part 1 + 2</a:t>
                      </a:r>
                    </a:p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 mg</a:t>
                      </a:r>
                    </a:p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100)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Part 1</a:t>
                      </a:r>
                    </a:p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100 mg</a:t>
                      </a:r>
                    </a:p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88)</a:t>
                      </a:r>
                      <a:endParaRPr lang="en-US" sz="1200" strike="no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Part 3</a:t>
                      </a:r>
                    </a:p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 mg</a:t>
                      </a:r>
                    </a:p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34)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994132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Median age, years (range)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 (35–82)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 (34–80)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 (49–80)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709265175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Male,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968048924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Asian / Black or African American / White,*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 / 0 / 58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 / 0 / 58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/ 3 / 91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8819061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Ever smoker / non-smoker,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 / 8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 /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 / 3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798871423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ECOG performance status: 0 / 1,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/ 74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/ 73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/ 71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786691378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Prior lines of therapy, median (range)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(1–6)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(1–8)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(2–6)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454425726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2 prior lines of therapy,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539338232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strike="noStrike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≥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3 prior lines of therapy,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1907567412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Prior anti-PD-(L)1 treatment,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679603708"/>
                  </a:ext>
                </a:extLst>
              </a:tr>
              <a:tr h="456066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&lt; 90 days to progression after first-line platinum therapy,</a:t>
                      </a:r>
                      <a:r>
                        <a:rPr lang="en-US" sz="1200" b="1" baseline="300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4034487194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Brain / liver metastases,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23 / 39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36 / 34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 / 35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149948434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DLL3 expression (&gt; 0%), n/N evaluable (%)</a:t>
                      </a:r>
                      <a:endParaRPr lang="en-US" sz="1200" b="1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80/83 (96)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71/74 (96)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N/A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‡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117932714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C1D934C-7E64-5580-0868-6E374EDA9DF2}"/>
              </a:ext>
            </a:extLst>
          </p:cNvPr>
          <p:cNvSpPr/>
          <p:nvPr/>
        </p:nvSpPr>
        <p:spPr>
          <a:xfrm>
            <a:off x="522514" y="4000007"/>
            <a:ext cx="11150316" cy="662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0B4095E-7E3C-4DF8-E1B9-3E8148E49B61}"/>
              </a:ext>
            </a:extLst>
          </p:cNvPr>
          <p:cNvSpPr/>
          <p:nvPr/>
        </p:nvSpPr>
        <p:spPr>
          <a:xfrm>
            <a:off x="519169" y="5455581"/>
            <a:ext cx="11150316" cy="326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7627A-30A2-C48F-87EE-5340BCD0CC27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18602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Tarlatamab Anti-tumor Activity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483514-E72C-456D-C52D-B09F6DDDB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218" y="6076232"/>
            <a:ext cx="9301018" cy="493776"/>
          </a:xfrm>
        </p:spPr>
        <p:txBody>
          <a:bodyPr/>
          <a:lstStyle/>
          <a:p>
            <a:r>
              <a:rPr lang="en-US" dirty="0"/>
              <a:t>Data cutoff, June 27, 2023. Median follow-up was 10.6 months for tarlatamab 10 mg and 10.3 months for tarlatamab 100 mg. The efficacy analysis set consists of patients in Parts 1 and 2 (N = 188). Part 3 did not have adequate follow-up for response analysis. </a:t>
            </a:r>
            <a:br>
              <a:rPr lang="en-US" dirty="0"/>
            </a:br>
            <a:r>
              <a:rPr lang="en-US" dirty="0"/>
              <a:t>*Not evaluable and no post-baseline scan were considered non-responders for response analysis. </a:t>
            </a:r>
          </a:p>
          <a:p>
            <a:r>
              <a:rPr lang="en-US" b="1" dirty="0"/>
              <a:t>SCLC</a:t>
            </a:r>
            <a:r>
              <a:rPr lang="en-US" dirty="0"/>
              <a:t>, small cell lung cancer. 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995EA401-1B18-2852-F7E5-5052DBEA7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722309"/>
              </p:ext>
            </p:extLst>
          </p:nvPr>
        </p:nvGraphicFramePr>
        <p:xfrm>
          <a:off x="609600" y="1129003"/>
          <a:ext cx="10972800" cy="403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161572196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4820922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025078588"/>
                    </a:ext>
                  </a:extLst>
                </a:gridCol>
              </a:tblGrid>
              <a:tr h="83664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 mg</a:t>
                      </a:r>
                    </a:p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</a:t>
                      </a:r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100</a:t>
                      </a:r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)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Tarlatamab 100 mg</a:t>
                      </a:r>
                    </a:p>
                    <a:p>
                      <a:pPr algn="ctr"/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(n = </a:t>
                      </a:r>
                      <a:r>
                        <a:rPr lang="en-GB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Gill Sans"/>
                        </a:rPr>
                        <a:t>88)</a:t>
                      </a:r>
                      <a:endParaRPr lang="en-US" sz="1200" strike="sngStrike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994132"/>
                  </a:ext>
                </a:extLst>
              </a:tr>
              <a:tr h="503006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Objective response rate, n (%)</a:t>
                      </a:r>
                    </a:p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(97.5%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(40)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(29, 52)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(32)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(21, 44)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709265175"/>
                  </a:ext>
                </a:extLst>
              </a:tr>
              <a:tr h="364694">
                <a:tc>
                  <a:txBody>
                    <a:bodyPr/>
                    <a:lstStyle/>
                    <a:p>
                      <a:pPr marL="27432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Complete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(1)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 (8)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968048924"/>
                  </a:ext>
                </a:extLst>
              </a:tr>
              <a:tr h="364694">
                <a:tc>
                  <a:txBody>
                    <a:bodyPr/>
                    <a:lstStyle/>
                    <a:p>
                      <a:pPr marL="27432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Partial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39 (39)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21 (24)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8819061"/>
                  </a:ext>
                </a:extLst>
              </a:tr>
              <a:tr h="364694">
                <a:tc>
                  <a:txBody>
                    <a:bodyPr/>
                    <a:lstStyle/>
                    <a:p>
                      <a:pPr marL="27432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Stable 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 (30)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27 (31)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798871423"/>
                  </a:ext>
                </a:extLst>
              </a:tr>
              <a:tr h="364694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Progressive disease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 (20)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 (15)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786691378"/>
                  </a:ext>
                </a:extLst>
              </a:tr>
              <a:tr h="364694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Not evaluable / no post-baseline scan*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 (10)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 (23)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3454425726"/>
                  </a:ext>
                </a:extLst>
              </a:tr>
              <a:tr h="364694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strike="noStrike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Observed duration of response ≥ 6 months, n/N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23/40 (58)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17/28 (61)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2539338232"/>
                  </a:ext>
                </a:extLst>
              </a:tr>
              <a:tr h="503006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Disease control rate, n (%)</a:t>
                      </a:r>
                    </a:p>
                    <a:p>
                      <a:pPr marL="91440" indent="0" algn="l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 (70)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(60, 79)</a:t>
                      </a:r>
                    </a:p>
                  </a:txBody>
                  <a:tcPr marL="12700" marR="127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 (63)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(52, 73)</a:t>
                      </a:r>
                    </a:p>
                  </a:txBody>
                  <a:tcPr marL="12700" marR="12700" marT="0" marB="0" anchor="ctr"/>
                </a:tc>
                <a:extLst>
                  <a:ext uri="{0D108BD9-81ED-4DB2-BD59-A6C34878D82A}">
                    <a16:rowId xmlns:a16="http://schemas.microsoft.com/office/drawing/2014/main" val="1907567412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90B4095E-7E3C-4DF8-E1B9-3E8148E49B61}"/>
              </a:ext>
            </a:extLst>
          </p:cNvPr>
          <p:cNvSpPr/>
          <p:nvPr/>
        </p:nvSpPr>
        <p:spPr>
          <a:xfrm>
            <a:off x="609600" y="1970047"/>
            <a:ext cx="10972800" cy="483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2989BEA-578A-F7CC-C0BD-E435A9D51B3C}"/>
              </a:ext>
            </a:extLst>
          </p:cNvPr>
          <p:cNvSpPr txBox="1">
            <a:spLocks/>
          </p:cNvSpPr>
          <p:nvPr/>
        </p:nvSpPr>
        <p:spPr>
          <a:xfrm>
            <a:off x="367286" y="5208937"/>
            <a:ext cx="11459588" cy="822325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Tarlatamab 10 mg demonstrated anti-tumor activity in heavily pre-treated SCLC with an objective response rate of 40%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C2211-0571-1621-24E7-727A08588B69}"/>
              </a:ext>
            </a:extLst>
          </p:cNvPr>
          <p:cNvSpPr/>
          <p:nvPr/>
        </p:nvSpPr>
        <p:spPr>
          <a:xfrm>
            <a:off x="-1" y="5286741"/>
            <a:ext cx="205273" cy="610253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E98B0-E000-1F3B-BC89-4904B5BBF810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26096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Anti-tumor Activity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483514-E72C-456D-C52D-B09F6DDDB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989" y="6093523"/>
            <a:ext cx="9716264" cy="493776"/>
          </a:xfrm>
        </p:spPr>
        <p:txBody>
          <a:bodyPr/>
          <a:lstStyle/>
          <a:p>
            <a:r>
              <a:rPr lang="en-US" dirty="0"/>
              <a:t>Shown are 91 of 100 patients (tarlatamab 10 mg) and 70 of 88 patients (tarlatamab 100 mg) who had available post-baseline measurements of target lesions. </a:t>
            </a:r>
            <a:br>
              <a:rPr lang="en-US" dirty="0"/>
            </a:br>
            <a:r>
              <a:rPr lang="en-US" baseline="30000" dirty="0"/>
              <a:t>†</a:t>
            </a:r>
            <a:r>
              <a:rPr lang="en-US" dirty="0"/>
              <a:t>DLL3 expression was assessed by immunohistochemistry of tumor tissue samples. </a:t>
            </a:r>
            <a:br>
              <a:rPr lang="en-US" dirty="0"/>
            </a:br>
            <a:r>
              <a:rPr lang="en-US" b="1" dirty="0"/>
              <a:t>CR</a:t>
            </a:r>
            <a:r>
              <a:rPr lang="en-US" dirty="0"/>
              <a:t>, complete response; </a:t>
            </a:r>
            <a:r>
              <a:rPr lang="en-US" b="1" dirty="0"/>
              <a:t>DLL3</a:t>
            </a:r>
            <a:r>
              <a:rPr lang="en-US" dirty="0"/>
              <a:t>, delta-like ligand 3; </a:t>
            </a:r>
            <a:r>
              <a:rPr lang="en-US" b="1" dirty="0"/>
              <a:t>NE</a:t>
            </a:r>
            <a:r>
              <a:rPr lang="en-US" dirty="0"/>
              <a:t>, not evaluable; </a:t>
            </a:r>
            <a:r>
              <a:rPr lang="en-US" b="1" dirty="0"/>
              <a:t>PD</a:t>
            </a:r>
            <a:r>
              <a:rPr lang="en-US" dirty="0"/>
              <a:t>, progressive disease, </a:t>
            </a:r>
            <a:r>
              <a:rPr lang="en-US" b="1" dirty="0"/>
              <a:t>PR</a:t>
            </a:r>
            <a:r>
              <a:rPr lang="en-US" dirty="0"/>
              <a:t>, partial response; </a:t>
            </a:r>
            <a:r>
              <a:rPr lang="en-US" b="1" dirty="0"/>
              <a:t>SD</a:t>
            </a:r>
            <a:r>
              <a:rPr lang="en-US" dirty="0"/>
              <a:t>, stable disease.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2989BEA-578A-F7CC-C0BD-E435A9D51B3C}"/>
              </a:ext>
            </a:extLst>
          </p:cNvPr>
          <p:cNvSpPr txBox="1">
            <a:spLocks/>
          </p:cNvSpPr>
          <p:nvPr/>
        </p:nvSpPr>
        <p:spPr>
          <a:xfrm>
            <a:off x="367286" y="5399266"/>
            <a:ext cx="11459588" cy="822325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Responses were observed regardless of DLL3 expression, as well as in patients without evaluable tumor tissue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C2211-0571-1621-24E7-727A08588B69}"/>
              </a:ext>
            </a:extLst>
          </p:cNvPr>
          <p:cNvSpPr/>
          <p:nvPr/>
        </p:nvSpPr>
        <p:spPr>
          <a:xfrm>
            <a:off x="-1" y="5477070"/>
            <a:ext cx="205273" cy="610253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07" name="Rectangle 99">
            <a:extLst>
              <a:ext uri="{FF2B5EF4-FFF2-40B4-BE49-F238E27FC236}">
                <a16:creationId xmlns:a16="http://schemas.microsoft.com/office/drawing/2014/main" id="{E791F686-0F51-B9EE-7673-32057F86D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52" y="5106748"/>
            <a:ext cx="32894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 dirty="0">
                <a:solidFill>
                  <a:srgbClr val="000000"/>
                </a:solidFill>
              </a:rPr>
              <a:t>–100</a:t>
            </a:r>
            <a:endParaRPr lang="en-US" altLang="en-US" sz="1600" dirty="0"/>
          </a:p>
        </p:txBody>
      </p:sp>
      <p:sp>
        <p:nvSpPr>
          <p:cNvPr id="508" name="Rectangle 101">
            <a:extLst>
              <a:ext uri="{FF2B5EF4-FFF2-40B4-BE49-F238E27FC236}">
                <a16:creationId xmlns:a16="http://schemas.microsoft.com/office/drawing/2014/main" id="{E8FE62CE-4B20-0773-263A-D72BBD1A1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15" y="4772610"/>
            <a:ext cx="24670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–80</a:t>
            </a:r>
            <a:endParaRPr lang="en-US" altLang="en-US" sz="1600"/>
          </a:p>
        </p:txBody>
      </p:sp>
      <p:sp>
        <p:nvSpPr>
          <p:cNvPr id="509" name="Rectangle 103">
            <a:extLst>
              <a:ext uri="{FF2B5EF4-FFF2-40B4-BE49-F238E27FC236}">
                <a16:creationId xmlns:a16="http://schemas.microsoft.com/office/drawing/2014/main" id="{6B3295C4-512F-6F65-2C19-BBA218E22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15" y="4438471"/>
            <a:ext cx="24670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–60</a:t>
            </a:r>
            <a:endParaRPr lang="en-US" altLang="en-US" sz="1600"/>
          </a:p>
        </p:txBody>
      </p:sp>
      <p:sp>
        <p:nvSpPr>
          <p:cNvPr id="510" name="Rectangle 105">
            <a:extLst>
              <a:ext uri="{FF2B5EF4-FFF2-40B4-BE49-F238E27FC236}">
                <a16:creationId xmlns:a16="http://schemas.microsoft.com/office/drawing/2014/main" id="{9204B59A-772D-6679-7409-4E6F9930B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15" y="4104332"/>
            <a:ext cx="24670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–40</a:t>
            </a:r>
            <a:endParaRPr lang="en-US" altLang="en-US" sz="1600"/>
          </a:p>
        </p:txBody>
      </p:sp>
      <p:sp>
        <p:nvSpPr>
          <p:cNvPr id="511" name="Rectangle 107">
            <a:extLst>
              <a:ext uri="{FF2B5EF4-FFF2-40B4-BE49-F238E27FC236}">
                <a16:creationId xmlns:a16="http://schemas.microsoft.com/office/drawing/2014/main" id="{665ECE12-1A76-5F5C-1528-E640F985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15" y="3770193"/>
            <a:ext cx="24670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–20</a:t>
            </a:r>
            <a:endParaRPr lang="en-US" altLang="en-US" sz="1600"/>
          </a:p>
        </p:txBody>
      </p:sp>
      <p:sp>
        <p:nvSpPr>
          <p:cNvPr id="512" name="Rectangle 109">
            <a:extLst>
              <a:ext uri="{FF2B5EF4-FFF2-40B4-BE49-F238E27FC236}">
                <a16:creationId xmlns:a16="http://schemas.microsoft.com/office/drawing/2014/main" id="{C7D5ADEE-C83C-EB4B-62BF-00C7784B6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46" y="3436054"/>
            <a:ext cx="8223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0</a:t>
            </a:r>
            <a:endParaRPr lang="en-US" altLang="en-US" sz="1600"/>
          </a:p>
        </p:txBody>
      </p:sp>
      <p:sp>
        <p:nvSpPr>
          <p:cNvPr id="513" name="Rectangle 111">
            <a:extLst>
              <a:ext uri="{FF2B5EF4-FFF2-40B4-BE49-F238E27FC236}">
                <a16:creationId xmlns:a16="http://schemas.microsoft.com/office/drawing/2014/main" id="{74B34A59-C168-0D96-0BDB-39BBB4458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35" y="3101915"/>
            <a:ext cx="16447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20</a:t>
            </a:r>
            <a:endParaRPr lang="en-US" altLang="en-US" sz="1600"/>
          </a:p>
        </p:txBody>
      </p:sp>
      <p:sp>
        <p:nvSpPr>
          <p:cNvPr id="514" name="Rectangle 113">
            <a:extLst>
              <a:ext uri="{FF2B5EF4-FFF2-40B4-BE49-F238E27FC236}">
                <a16:creationId xmlns:a16="http://schemas.microsoft.com/office/drawing/2014/main" id="{987F4CCC-CAAE-26A1-BBFC-F1496BBE8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35" y="2767776"/>
            <a:ext cx="16447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40</a:t>
            </a:r>
            <a:endParaRPr lang="en-US" altLang="en-US" sz="1600"/>
          </a:p>
        </p:txBody>
      </p:sp>
      <p:sp>
        <p:nvSpPr>
          <p:cNvPr id="515" name="Rectangle 115">
            <a:extLst>
              <a:ext uri="{FF2B5EF4-FFF2-40B4-BE49-F238E27FC236}">
                <a16:creationId xmlns:a16="http://schemas.microsoft.com/office/drawing/2014/main" id="{6D1575DA-12DD-02C7-054C-3D474F4F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35" y="2433637"/>
            <a:ext cx="16447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60</a:t>
            </a:r>
            <a:endParaRPr lang="en-US" altLang="en-US" sz="1600"/>
          </a:p>
        </p:txBody>
      </p:sp>
      <p:sp>
        <p:nvSpPr>
          <p:cNvPr id="516" name="Rectangle 117">
            <a:extLst>
              <a:ext uri="{FF2B5EF4-FFF2-40B4-BE49-F238E27FC236}">
                <a16:creationId xmlns:a16="http://schemas.microsoft.com/office/drawing/2014/main" id="{B99CE216-7416-6B01-985E-75C13F29A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35" y="2099498"/>
            <a:ext cx="16447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80</a:t>
            </a:r>
            <a:endParaRPr lang="en-US" altLang="en-US" sz="1600"/>
          </a:p>
        </p:txBody>
      </p:sp>
      <p:sp>
        <p:nvSpPr>
          <p:cNvPr id="517" name="Rectangle 119">
            <a:extLst>
              <a:ext uri="{FF2B5EF4-FFF2-40B4-BE49-F238E27FC236}">
                <a16:creationId xmlns:a16="http://schemas.microsoft.com/office/drawing/2014/main" id="{BA3F8D9C-4311-5FCC-18BB-C3F2A6CB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15" y="1765359"/>
            <a:ext cx="24670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100</a:t>
            </a:r>
            <a:endParaRPr lang="en-US" altLang="en-US" sz="1600"/>
          </a:p>
        </p:txBody>
      </p:sp>
      <p:sp>
        <p:nvSpPr>
          <p:cNvPr id="518" name="Rectangle 122">
            <a:extLst>
              <a:ext uri="{FF2B5EF4-FFF2-40B4-BE49-F238E27FC236}">
                <a16:creationId xmlns:a16="http://schemas.microsoft.com/office/drawing/2014/main" id="{6817E04D-E3CE-A9D3-5718-01E2F7507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15" y="1431220"/>
            <a:ext cx="24670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 dirty="0">
                <a:solidFill>
                  <a:srgbClr val="000000"/>
                </a:solidFill>
              </a:rPr>
              <a:t>120</a:t>
            </a:r>
            <a:endParaRPr lang="en-US" altLang="en-US" sz="1600" dirty="0"/>
          </a:p>
        </p:txBody>
      </p:sp>
      <p:sp>
        <p:nvSpPr>
          <p:cNvPr id="519" name="Rectangle 124">
            <a:extLst>
              <a:ext uri="{FF2B5EF4-FFF2-40B4-BE49-F238E27FC236}">
                <a16:creationId xmlns:a16="http://schemas.microsoft.com/office/drawing/2014/main" id="{BF555BCC-D58D-69BB-70CA-5BD0928C6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15" y="1097081"/>
            <a:ext cx="24670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685800">
              <a:buClrTx/>
            </a:pPr>
            <a:r>
              <a:rPr lang="en-US" altLang="en-US" sz="1050">
                <a:solidFill>
                  <a:srgbClr val="000000"/>
                </a:solidFill>
              </a:rPr>
              <a:t>140</a:t>
            </a:r>
            <a:endParaRPr lang="en-US" altLang="en-US" sz="1600"/>
          </a:p>
        </p:txBody>
      </p:sp>
      <p:sp>
        <p:nvSpPr>
          <p:cNvPr id="520" name="Rectangle 126">
            <a:extLst>
              <a:ext uri="{FF2B5EF4-FFF2-40B4-BE49-F238E27FC236}">
                <a16:creationId xmlns:a16="http://schemas.microsoft.com/office/drawing/2014/main" id="{B0F0E730-9F01-8FEA-C5C9-1C905B0F227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97412" y="3032153"/>
            <a:ext cx="35175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buClrTx/>
            </a:pPr>
            <a:r>
              <a:rPr lang="en-US" altLang="en-US" sz="1100" dirty="0">
                <a:solidFill>
                  <a:srgbClr val="000000"/>
                </a:solidFill>
              </a:rPr>
              <a:t>Best % Change From Baseline in Sum of Diameters</a:t>
            </a:r>
            <a:endParaRPr lang="en-US" altLang="en-US" dirty="0"/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335CA2E1-86EB-1680-6279-D729A5C1D672}"/>
              </a:ext>
            </a:extLst>
          </p:cNvPr>
          <p:cNvGrpSpPr/>
          <p:nvPr/>
        </p:nvGrpSpPr>
        <p:grpSpPr>
          <a:xfrm>
            <a:off x="7631749" y="1846624"/>
            <a:ext cx="1100712" cy="820323"/>
            <a:chOff x="4888688" y="2007115"/>
            <a:chExt cx="1144306" cy="825431"/>
          </a:xfrm>
        </p:grpSpPr>
        <p:sp>
          <p:nvSpPr>
            <p:cNvPr id="522" name="Rectangle 200">
              <a:extLst>
                <a:ext uri="{FF2B5EF4-FFF2-40B4-BE49-F238E27FC236}">
                  <a16:creationId xmlns:a16="http://schemas.microsoft.com/office/drawing/2014/main" id="{B123AE56-8B8D-B0F9-A2A4-9B22B060A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014" y="2457232"/>
              <a:ext cx="194980" cy="1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050" dirty="0">
                  <a:solidFill>
                    <a:srgbClr val="231F20"/>
                  </a:solidFill>
                </a:rPr>
                <a:t>PD</a:t>
              </a:r>
              <a:endParaRPr lang="en-US" altLang="en-US" sz="1600" dirty="0"/>
            </a:p>
          </p:txBody>
        </p:sp>
        <p:sp>
          <p:nvSpPr>
            <p:cNvPr id="523" name="Freeform 201">
              <a:extLst>
                <a:ext uri="{FF2B5EF4-FFF2-40B4-BE49-F238E27FC236}">
                  <a16:creationId xmlns:a16="http://schemas.microsoft.com/office/drawing/2014/main" id="{94081DDB-A8D1-6107-C33D-DBB865C59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289" y="2485807"/>
              <a:ext cx="114300" cy="114300"/>
            </a:xfrm>
            <a:custGeom>
              <a:avLst/>
              <a:gdLst>
                <a:gd name="T0" fmla="*/ 0 w 72"/>
                <a:gd name="T1" fmla="*/ 0 h 72"/>
                <a:gd name="T2" fmla="*/ 72 w 72"/>
                <a:gd name="T3" fmla="*/ 0 h 72"/>
                <a:gd name="T4" fmla="*/ 72 w 72"/>
                <a:gd name="T5" fmla="*/ 72 h 72"/>
                <a:gd name="T6" fmla="*/ 0 w 72"/>
                <a:gd name="T7" fmla="*/ 72 h 72"/>
                <a:gd name="T8" fmla="*/ 0 w 72"/>
                <a:gd name="T9" fmla="*/ 0 h 72"/>
                <a:gd name="T10" fmla="*/ 0 w 7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72" y="0"/>
                  </a:lnTo>
                  <a:lnTo>
                    <a:pt x="72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D6C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24" name="Rectangle 202">
              <a:extLst>
                <a:ext uri="{FF2B5EF4-FFF2-40B4-BE49-F238E27FC236}">
                  <a16:creationId xmlns:a16="http://schemas.microsoft.com/office/drawing/2014/main" id="{99D7E29E-CD0B-A23D-80C5-A68304FA7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014" y="2238157"/>
              <a:ext cx="194980" cy="1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050" dirty="0">
                  <a:solidFill>
                    <a:srgbClr val="231F20"/>
                  </a:solidFill>
                </a:rPr>
                <a:t>SD</a:t>
              </a:r>
              <a:endParaRPr lang="en-US" altLang="en-US" sz="1600" dirty="0"/>
            </a:p>
          </p:txBody>
        </p:sp>
        <p:sp>
          <p:nvSpPr>
            <p:cNvPr id="525" name="Freeform 203">
              <a:extLst>
                <a:ext uri="{FF2B5EF4-FFF2-40B4-BE49-F238E27FC236}">
                  <a16:creationId xmlns:a16="http://schemas.microsoft.com/office/drawing/2014/main" id="{AE0EFDF9-9A93-10B8-1BAF-737C8A1A2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289" y="2273082"/>
              <a:ext cx="114300" cy="114300"/>
            </a:xfrm>
            <a:custGeom>
              <a:avLst/>
              <a:gdLst>
                <a:gd name="T0" fmla="*/ 0 w 72"/>
                <a:gd name="T1" fmla="*/ 0 h 72"/>
                <a:gd name="T2" fmla="*/ 72 w 72"/>
                <a:gd name="T3" fmla="*/ 0 h 72"/>
                <a:gd name="T4" fmla="*/ 72 w 72"/>
                <a:gd name="T5" fmla="*/ 72 h 72"/>
                <a:gd name="T6" fmla="*/ 0 w 72"/>
                <a:gd name="T7" fmla="*/ 72 h 72"/>
                <a:gd name="T8" fmla="*/ 0 w 72"/>
                <a:gd name="T9" fmla="*/ 0 h 72"/>
                <a:gd name="T10" fmla="*/ 0 w 7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72" y="0"/>
                  </a:lnTo>
                  <a:lnTo>
                    <a:pt x="72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E98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26" name="Rectangle 204">
              <a:extLst>
                <a:ext uri="{FF2B5EF4-FFF2-40B4-BE49-F238E27FC236}">
                  <a16:creationId xmlns:a16="http://schemas.microsoft.com/office/drawing/2014/main" id="{CF444745-0E20-0F0C-D876-F23A0605D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414" y="2457232"/>
              <a:ext cx="194980" cy="1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050">
                  <a:solidFill>
                    <a:srgbClr val="231F20"/>
                  </a:solidFill>
                </a:rPr>
                <a:t>PR</a:t>
              </a:r>
              <a:endParaRPr lang="en-US" altLang="en-US" sz="1600"/>
            </a:p>
          </p:txBody>
        </p:sp>
        <p:sp>
          <p:nvSpPr>
            <p:cNvPr id="527" name="Freeform 206">
              <a:extLst>
                <a:ext uri="{FF2B5EF4-FFF2-40B4-BE49-F238E27FC236}">
                  <a16:creationId xmlns:a16="http://schemas.microsoft.com/office/drawing/2014/main" id="{4F839130-A4D9-EB86-BF4B-CE85BAC7D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688" y="2485807"/>
              <a:ext cx="114300" cy="114300"/>
            </a:xfrm>
            <a:custGeom>
              <a:avLst/>
              <a:gdLst>
                <a:gd name="T0" fmla="*/ 0 w 72"/>
                <a:gd name="T1" fmla="*/ 0 h 72"/>
                <a:gd name="T2" fmla="*/ 72 w 72"/>
                <a:gd name="T3" fmla="*/ 0 h 72"/>
                <a:gd name="T4" fmla="*/ 72 w 72"/>
                <a:gd name="T5" fmla="*/ 72 h 72"/>
                <a:gd name="T6" fmla="*/ 0 w 72"/>
                <a:gd name="T7" fmla="*/ 72 h 72"/>
                <a:gd name="T8" fmla="*/ 0 w 72"/>
                <a:gd name="T9" fmla="*/ 0 h 72"/>
                <a:gd name="T10" fmla="*/ 0 w 7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72" y="0"/>
                  </a:lnTo>
                  <a:lnTo>
                    <a:pt x="72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7E2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50"/>
            </a:p>
          </p:txBody>
        </p:sp>
        <p:sp>
          <p:nvSpPr>
            <p:cNvPr id="528" name="Rectangle 207">
              <a:extLst>
                <a:ext uri="{FF2B5EF4-FFF2-40B4-BE49-F238E27FC236}">
                  <a16:creationId xmlns:a16="http://schemas.microsoft.com/office/drawing/2014/main" id="{C9769DE8-C796-6DAB-3DA6-18F4C931F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414" y="2669957"/>
              <a:ext cx="194980" cy="1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050" dirty="0">
                  <a:solidFill>
                    <a:srgbClr val="231F20"/>
                  </a:solidFill>
                </a:rPr>
                <a:t>NE</a:t>
              </a:r>
              <a:endParaRPr lang="en-US" altLang="en-US" sz="1600" dirty="0"/>
            </a:p>
          </p:txBody>
        </p:sp>
        <p:sp>
          <p:nvSpPr>
            <p:cNvPr id="529" name="Freeform 208">
              <a:extLst>
                <a:ext uri="{FF2B5EF4-FFF2-40B4-BE49-F238E27FC236}">
                  <a16:creationId xmlns:a16="http://schemas.microsoft.com/office/drawing/2014/main" id="{8A40F0D5-5AAA-4CE7-A871-66919EAAD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688" y="2695357"/>
              <a:ext cx="114300" cy="114300"/>
            </a:xfrm>
            <a:custGeom>
              <a:avLst/>
              <a:gdLst>
                <a:gd name="T0" fmla="*/ 0 w 72"/>
                <a:gd name="T1" fmla="*/ 0 h 72"/>
                <a:gd name="T2" fmla="*/ 72 w 72"/>
                <a:gd name="T3" fmla="*/ 0 h 72"/>
                <a:gd name="T4" fmla="*/ 72 w 72"/>
                <a:gd name="T5" fmla="*/ 72 h 72"/>
                <a:gd name="T6" fmla="*/ 0 w 72"/>
                <a:gd name="T7" fmla="*/ 72 h 72"/>
                <a:gd name="T8" fmla="*/ 0 w 72"/>
                <a:gd name="T9" fmla="*/ 0 h 72"/>
                <a:gd name="T10" fmla="*/ 0 w 7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72" y="0"/>
                  </a:lnTo>
                  <a:lnTo>
                    <a:pt x="72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2F2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50"/>
            </a:p>
          </p:txBody>
        </p:sp>
        <p:sp>
          <p:nvSpPr>
            <p:cNvPr id="530" name="Rectangle 209">
              <a:extLst>
                <a:ext uri="{FF2B5EF4-FFF2-40B4-BE49-F238E27FC236}">
                  <a16:creationId xmlns:a16="http://schemas.microsoft.com/office/drawing/2014/main" id="{AB0A6E86-390B-E503-59E9-B57B0268A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414" y="2238157"/>
              <a:ext cx="203311" cy="1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050" dirty="0">
                  <a:solidFill>
                    <a:srgbClr val="231F20"/>
                  </a:solidFill>
                </a:rPr>
                <a:t>CR</a:t>
              </a:r>
              <a:endParaRPr lang="en-US" altLang="en-US" sz="1600" dirty="0"/>
            </a:p>
          </p:txBody>
        </p:sp>
        <p:sp>
          <p:nvSpPr>
            <p:cNvPr id="531" name="Freeform 210">
              <a:extLst>
                <a:ext uri="{FF2B5EF4-FFF2-40B4-BE49-F238E27FC236}">
                  <a16:creationId xmlns:a16="http://schemas.microsoft.com/office/drawing/2014/main" id="{0B5F17C1-2CE5-3A7E-BEB8-4B563FD4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688" y="2266732"/>
              <a:ext cx="114300" cy="117475"/>
            </a:xfrm>
            <a:custGeom>
              <a:avLst/>
              <a:gdLst>
                <a:gd name="T0" fmla="*/ 0 w 72"/>
                <a:gd name="T1" fmla="*/ 0 h 74"/>
                <a:gd name="T2" fmla="*/ 72 w 72"/>
                <a:gd name="T3" fmla="*/ 0 h 74"/>
                <a:gd name="T4" fmla="*/ 72 w 72"/>
                <a:gd name="T5" fmla="*/ 74 h 74"/>
                <a:gd name="T6" fmla="*/ 0 w 72"/>
                <a:gd name="T7" fmla="*/ 74 h 74"/>
                <a:gd name="T8" fmla="*/ 0 w 72"/>
                <a:gd name="T9" fmla="*/ 0 h 74"/>
                <a:gd name="T10" fmla="*/ 0 w 7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4">
                  <a:moveTo>
                    <a:pt x="0" y="0"/>
                  </a:moveTo>
                  <a:lnTo>
                    <a:pt x="72" y="0"/>
                  </a:lnTo>
                  <a:lnTo>
                    <a:pt x="72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440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050"/>
            </a:p>
          </p:txBody>
        </p:sp>
        <p:sp>
          <p:nvSpPr>
            <p:cNvPr id="532" name="Rectangle 211">
              <a:extLst>
                <a:ext uri="{FF2B5EF4-FFF2-40B4-BE49-F238E27FC236}">
                  <a16:creationId xmlns:a16="http://schemas.microsoft.com/office/drawing/2014/main" id="{2A5E13D9-9308-829C-BAC2-9537E209B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445" y="2007115"/>
              <a:ext cx="669930" cy="16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050" b="1" dirty="0">
                  <a:solidFill>
                    <a:srgbClr val="231F20"/>
                  </a:solidFill>
                </a:rPr>
                <a:t>Response</a:t>
              </a:r>
              <a:endParaRPr lang="en-US" altLang="en-US" sz="1600" b="1" dirty="0"/>
            </a:p>
          </p:txBody>
        </p:sp>
      </p:grpSp>
      <p:sp>
        <p:nvSpPr>
          <p:cNvPr id="533" name="Rectangle 125">
            <a:extLst>
              <a:ext uri="{FF2B5EF4-FFF2-40B4-BE49-F238E27FC236}">
                <a16:creationId xmlns:a16="http://schemas.microsoft.com/office/drawing/2014/main" id="{DEC5B3B0-A390-9B7C-DB88-4D56DD7C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863" y="1194232"/>
            <a:ext cx="21515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buClrTx/>
            </a:pPr>
            <a:r>
              <a:rPr lang="en-US" altLang="en-US" sz="1600" b="1" dirty="0">
                <a:solidFill>
                  <a:srgbClr val="000000"/>
                </a:solidFill>
              </a:rPr>
              <a:t>Tarlatamab 10 mg</a:t>
            </a:r>
          </a:p>
          <a:p>
            <a:pPr algn="ctr" defTabSz="685800">
              <a:buClrTx/>
            </a:pPr>
            <a:r>
              <a:rPr lang="en-US" altLang="en-US" sz="1600" b="1" dirty="0">
                <a:solidFill>
                  <a:srgbClr val="000000"/>
                </a:solidFill>
              </a:rPr>
              <a:t>(n = 91)</a:t>
            </a:r>
            <a:endParaRPr lang="en-US" altLang="en-US" sz="1600" dirty="0"/>
          </a:p>
        </p:txBody>
      </p:sp>
      <p:sp>
        <p:nvSpPr>
          <p:cNvPr id="534" name="Rectangle 198">
            <a:extLst>
              <a:ext uri="{FF2B5EF4-FFF2-40B4-BE49-F238E27FC236}">
                <a16:creationId xmlns:a16="http://schemas.microsoft.com/office/drawing/2014/main" id="{ECDC8CD7-D2E8-4FD7-5C54-B68470830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070" y="1194232"/>
            <a:ext cx="24950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buClrTx/>
            </a:pPr>
            <a:r>
              <a:rPr lang="en-US" altLang="en-US" sz="1600" b="1" dirty="0">
                <a:solidFill>
                  <a:srgbClr val="000000"/>
                </a:solidFill>
              </a:rPr>
              <a:t>Tarlatamab 100 mg</a:t>
            </a:r>
          </a:p>
          <a:p>
            <a:pPr algn="ctr" defTabSz="685800">
              <a:buClrTx/>
            </a:pPr>
            <a:r>
              <a:rPr lang="en-US" altLang="en-US" sz="1600" b="1" dirty="0">
                <a:solidFill>
                  <a:srgbClr val="000000"/>
                </a:solidFill>
              </a:rPr>
              <a:t>(n = 70)</a:t>
            </a:r>
            <a:endParaRPr lang="en-US" altLang="en-US" sz="1600" dirty="0"/>
          </a:p>
        </p:txBody>
      </p: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089B4391-9FC0-6846-BFBC-B327C9E5C399}"/>
              </a:ext>
            </a:extLst>
          </p:cNvPr>
          <p:cNvGrpSpPr/>
          <p:nvPr/>
        </p:nvGrpSpPr>
        <p:grpSpPr>
          <a:xfrm>
            <a:off x="1140816" y="1149467"/>
            <a:ext cx="9910368" cy="4220354"/>
            <a:chOff x="1092201" y="1011238"/>
            <a:chExt cx="10302876" cy="4246641"/>
          </a:xfrm>
        </p:grpSpPr>
        <p:sp>
          <p:nvSpPr>
            <p:cNvPr id="536" name="Rectangle 5">
              <a:extLst>
                <a:ext uri="{FF2B5EF4-FFF2-40B4-BE49-F238E27FC236}">
                  <a16:creationId xmlns:a16="http://schemas.microsoft.com/office/drawing/2014/main" id="{52CB7F0B-8D38-FA46-EF85-CCC4B5C75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976" y="1597026"/>
              <a:ext cx="50800" cy="1787525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37" name="Rectangle 6">
              <a:extLst>
                <a:ext uri="{FF2B5EF4-FFF2-40B4-BE49-F238E27FC236}">
                  <a16:creationId xmlns:a16="http://schemas.microsoft.com/office/drawing/2014/main" id="{4AA34448-C2AB-C5B8-BFD3-2D5FFB5CD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776" y="1917701"/>
              <a:ext cx="58738" cy="1466850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38" name="Rectangle 7">
              <a:extLst>
                <a:ext uri="{FF2B5EF4-FFF2-40B4-BE49-F238E27FC236}">
                  <a16:creationId xmlns:a16="http://schemas.microsoft.com/office/drawing/2014/main" id="{E7CDD0FF-5333-A4B1-76A3-4A50D2B5A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514" y="2122488"/>
              <a:ext cx="53975" cy="1262063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39" name="Rectangle 8">
              <a:extLst>
                <a:ext uri="{FF2B5EF4-FFF2-40B4-BE49-F238E27FC236}">
                  <a16:creationId xmlns:a16="http://schemas.microsoft.com/office/drawing/2014/main" id="{3D5D204F-80C3-80B2-AD9E-97648C046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4" y="2614613"/>
              <a:ext cx="50800" cy="769938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40" name="Rectangle 9">
              <a:extLst>
                <a:ext uri="{FF2B5EF4-FFF2-40B4-BE49-F238E27FC236}">
                  <a16:creationId xmlns:a16="http://schemas.microsoft.com/office/drawing/2014/main" id="{BD99977D-A3EB-D7BF-9087-2AB622CE9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639" y="2693988"/>
              <a:ext cx="50800" cy="690563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41" name="Rectangle 10">
              <a:extLst>
                <a:ext uri="{FF2B5EF4-FFF2-40B4-BE49-F238E27FC236}">
                  <a16:creationId xmlns:a16="http://schemas.microsoft.com/office/drawing/2014/main" id="{505CC692-56DF-2E40-8F4B-E85BDD007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614" y="2838451"/>
              <a:ext cx="53975" cy="546100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42" name="Rectangle 11">
              <a:extLst>
                <a:ext uri="{FF2B5EF4-FFF2-40B4-BE49-F238E27FC236}">
                  <a16:creationId xmlns:a16="http://schemas.microsoft.com/office/drawing/2014/main" id="{090AA577-33BA-DE1D-4D37-46BD32D1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9" y="2901951"/>
              <a:ext cx="57150" cy="482600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43" name="Rectangle 12">
              <a:extLst>
                <a:ext uri="{FF2B5EF4-FFF2-40B4-BE49-F238E27FC236}">
                  <a16:creationId xmlns:a16="http://schemas.microsoft.com/office/drawing/2014/main" id="{47C31ABC-17B6-40CB-64F2-30D1F89A8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739" y="2921001"/>
              <a:ext cx="50800" cy="463550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44" name="Rectangle 13">
              <a:extLst>
                <a:ext uri="{FF2B5EF4-FFF2-40B4-BE49-F238E27FC236}">
                  <a16:creationId xmlns:a16="http://schemas.microsoft.com/office/drawing/2014/main" id="{67B7B0E9-83DA-3172-3327-29AF64CE0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714" y="2962276"/>
              <a:ext cx="50800" cy="422275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45" name="Rectangle 14">
              <a:extLst>
                <a:ext uri="{FF2B5EF4-FFF2-40B4-BE49-F238E27FC236}">
                  <a16:creationId xmlns:a16="http://schemas.microsoft.com/office/drawing/2014/main" id="{2F9B1F3D-A661-A9E4-940D-C68B6A993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514" y="3044826"/>
              <a:ext cx="57150" cy="339725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46" name="Rectangle 15">
              <a:extLst>
                <a:ext uri="{FF2B5EF4-FFF2-40B4-BE49-F238E27FC236}">
                  <a16:creationId xmlns:a16="http://schemas.microsoft.com/office/drawing/2014/main" id="{C6D572B3-992D-5397-C754-1BFD876B5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664" y="3086101"/>
              <a:ext cx="53975" cy="298450"/>
            </a:xfrm>
            <a:prstGeom prst="rect">
              <a:avLst/>
            </a:prstGeom>
            <a:solidFill>
              <a:srgbClr val="F1F2F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47" name="Rectangle 16">
              <a:extLst>
                <a:ext uri="{FF2B5EF4-FFF2-40B4-BE49-F238E27FC236}">
                  <a16:creationId xmlns:a16="http://schemas.microsoft.com/office/drawing/2014/main" id="{1BEEB37E-53E1-3E58-D0D2-FF0AD0356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814" y="3105151"/>
              <a:ext cx="50800" cy="279400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48" name="Rectangle 17">
              <a:extLst>
                <a:ext uri="{FF2B5EF4-FFF2-40B4-BE49-F238E27FC236}">
                  <a16:creationId xmlns:a16="http://schemas.microsoft.com/office/drawing/2014/main" id="{D9026EBD-FE6D-4EA0-09D7-EE0336072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9" y="3124201"/>
              <a:ext cx="50800" cy="260350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49" name="Rectangle 18">
              <a:extLst>
                <a:ext uri="{FF2B5EF4-FFF2-40B4-BE49-F238E27FC236}">
                  <a16:creationId xmlns:a16="http://schemas.microsoft.com/office/drawing/2014/main" id="{6527C066-9162-2263-028A-16D16779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4" y="3165476"/>
              <a:ext cx="53975" cy="21907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50" name="Rectangle 19">
              <a:extLst>
                <a:ext uri="{FF2B5EF4-FFF2-40B4-BE49-F238E27FC236}">
                  <a16:creationId xmlns:a16="http://schemas.microsoft.com/office/drawing/2014/main" id="{42B023CB-DF1C-45F1-7BB7-2C8E1767F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39" y="3248026"/>
              <a:ext cx="57150" cy="13652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51" name="Rectangle 20">
              <a:extLst>
                <a:ext uri="{FF2B5EF4-FFF2-40B4-BE49-F238E27FC236}">
                  <a16:creationId xmlns:a16="http://schemas.microsoft.com/office/drawing/2014/main" id="{06A228B8-967A-E948-9BA8-6515742F7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9" y="3308351"/>
              <a:ext cx="50800" cy="76200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52" name="Rectangle 21">
              <a:extLst>
                <a:ext uri="{FF2B5EF4-FFF2-40B4-BE49-F238E27FC236}">
                  <a16:creationId xmlns:a16="http://schemas.microsoft.com/office/drawing/2014/main" id="{F97FCE02-9277-7CF1-C18F-9347023B4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864" y="3308351"/>
              <a:ext cx="50800" cy="73025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53" name="Rectangle 22">
              <a:extLst>
                <a:ext uri="{FF2B5EF4-FFF2-40B4-BE49-F238E27FC236}">
                  <a16:creationId xmlns:a16="http://schemas.microsoft.com/office/drawing/2014/main" id="{26B18E1B-8EAB-99CB-3DA2-4ACD36B65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89" y="3349626"/>
              <a:ext cx="57150" cy="6032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54" name="Rectangle 23">
              <a:extLst>
                <a:ext uri="{FF2B5EF4-FFF2-40B4-BE49-F238E27FC236}">
                  <a16:creationId xmlns:a16="http://schemas.microsoft.com/office/drawing/2014/main" id="{0BF7C9DC-DE1B-00EF-C03F-40058864A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9" y="3381376"/>
              <a:ext cx="53975" cy="2857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55" name="Rectangle 24">
              <a:extLst>
                <a:ext uri="{FF2B5EF4-FFF2-40B4-BE49-F238E27FC236}">
                  <a16:creationId xmlns:a16="http://schemas.microsoft.com/office/drawing/2014/main" id="{4A78402A-67F4-9859-90C3-8257CF36F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439" y="3390901"/>
              <a:ext cx="60325" cy="8413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56" name="Rectangle 25">
              <a:extLst>
                <a:ext uri="{FF2B5EF4-FFF2-40B4-BE49-F238E27FC236}">
                  <a16:creationId xmlns:a16="http://schemas.microsoft.com/office/drawing/2014/main" id="{97522E33-E349-DF7D-AFA9-E83CC96E6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589" y="3390901"/>
              <a:ext cx="57150" cy="1031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57" name="Rectangle 26">
              <a:extLst>
                <a:ext uri="{FF2B5EF4-FFF2-40B4-BE49-F238E27FC236}">
                  <a16:creationId xmlns:a16="http://schemas.microsoft.com/office/drawing/2014/main" id="{9C0259AB-CF49-49B4-05E4-0F662DE95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564" y="3390901"/>
              <a:ext cx="57150" cy="12541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58" name="Rectangle 27">
              <a:extLst>
                <a:ext uri="{FF2B5EF4-FFF2-40B4-BE49-F238E27FC236}">
                  <a16:creationId xmlns:a16="http://schemas.microsoft.com/office/drawing/2014/main" id="{19695EE8-0EDA-2BA5-5753-8B6E3EBEB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539" y="3390901"/>
              <a:ext cx="57150" cy="16351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59" name="Rectangle 28">
              <a:extLst>
                <a:ext uri="{FF2B5EF4-FFF2-40B4-BE49-F238E27FC236}">
                  <a16:creationId xmlns:a16="http://schemas.microsoft.com/office/drawing/2014/main" id="{1630F12D-DA51-D515-2DA6-BCC453EF6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689" y="3390901"/>
              <a:ext cx="53975" cy="16351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60" name="Rectangle 29">
              <a:extLst>
                <a:ext uri="{FF2B5EF4-FFF2-40B4-BE49-F238E27FC236}">
                  <a16:creationId xmlns:a16="http://schemas.microsoft.com/office/drawing/2014/main" id="{C46B72F0-7E42-32AC-A85C-969952107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664" y="3390901"/>
              <a:ext cx="57150" cy="2047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61" name="Rectangle 30">
              <a:extLst>
                <a:ext uri="{FF2B5EF4-FFF2-40B4-BE49-F238E27FC236}">
                  <a16:creationId xmlns:a16="http://schemas.microsoft.com/office/drawing/2014/main" id="{1583F937-FF84-12A7-F4D9-0BB8603F3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39" y="3390901"/>
              <a:ext cx="57150" cy="246063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62" name="Rectangle 31">
              <a:extLst>
                <a:ext uri="{FF2B5EF4-FFF2-40B4-BE49-F238E27FC236}">
                  <a16:creationId xmlns:a16="http://schemas.microsoft.com/office/drawing/2014/main" id="{E751BD94-01FE-5CA5-05AE-E8E1B4D21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614" y="3390901"/>
              <a:ext cx="57150" cy="2682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63" name="Rectangle 32">
              <a:extLst>
                <a:ext uri="{FF2B5EF4-FFF2-40B4-BE49-F238E27FC236}">
                  <a16:creationId xmlns:a16="http://schemas.microsoft.com/office/drawing/2014/main" id="{C6B197EF-EE1A-E268-AC4D-BAA0D3FE8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589" y="3390901"/>
              <a:ext cx="60325" cy="32861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64" name="Rectangle 33">
              <a:extLst>
                <a:ext uri="{FF2B5EF4-FFF2-40B4-BE49-F238E27FC236}">
                  <a16:creationId xmlns:a16="http://schemas.microsoft.com/office/drawing/2014/main" id="{9C93ECB4-245F-0E3A-AB5E-73A931398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739" y="3390901"/>
              <a:ext cx="53975" cy="328613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65" name="Rectangle 34">
              <a:extLst>
                <a:ext uri="{FF2B5EF4-FFF2-40B4-BE49-F238E27FC236}">
                  <a16:creationId xmlns:a16="http://schemas.microsoft.com/office/drawing/2014/main" id="{A3011304-D977-8B1D-2EFA-33CE37A9B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714" y="3390901"/>
              <a:ext cx="57150" cy="32861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66" name="Rectangle 35">
              <a:extLst>
                <a:ext uri="{FF2B5EF4-FFF2-40B4-BE49-F238E27FC236}">
                  <a16:creationId xmlns:a16="http://schemas.microsoft.com/office/drawing/2014/main" id="{C3BA2E3F-71ED-31DA-A44D-797EAE3E0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9" y="3390901"/>
              <a:ext cx="57150" cy="34766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67" name="Rectangle 36">
              <a:extLst>
                <a:ext uri="{FF2B5EF4-FFF2-40B4-BE49-F238E27FC236}">
                  <a16:creationId xmlns:a16="http://schemas.microsoft.com/office/drawing/2014/main" id="{CA9F3FBE-CA0A-977F-BE4D-9566FF0DE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839" y="3390901"/>
              <a:ext cx="53975" cy="3698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68" name="Rectangle 37">
              <a:extLst>
                <a:ext uri="{FF2B5EF4-FFF2-40B4-BE49-F238E27FC236}">
                  <a16:creationId xmlns:a16="http://schemas.microsoft.com/office/drawing/2014/main" id="{E11054B1-B179-F3D4-63B9-7B42EF9CD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639" y="3390901"/>
              <a:ext cx="60325" cy="3698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69" name="Rectangle 38">
              <a:extLst>
                <a:ext uri="{FF2B5EF4-FFF2-40B4-BE49-F238E27FC236}">
                  <a16:creationId xmlns:a16="http://schemas.microsoft.com/office/drawing/2014/main" id="{D26D7AE7-03AA-3355-B250-3387C5EB9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789" y="3390901"/>
              <a:ext cx="57150" cy="3698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70" name="Rectangle 39">
              <a:extLst>
                <a:ext uri="{FF2B5EF4-FFF2-40B4-BE49-F238E27FC236}">
                  <a16:creationId xmlns:a16="http://schemas.microsoft.com/office/drawing/2014/main" id="{6F66CC5F-AD29-EA92-7CF9-FFC8BF10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764" y="3390901"/>
              <a:ext cx="58738" cy="41116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71" name="Rectangle 40">
              <a:extLst>
                <a:ext uri="{FF2B5EF4-FFF2-40B4-BE49-F238E27FC236}">
                  <a16:creationId xmlns:a16="http://schemas.microsoft.com/office/drawing/2014/main" id="{0FC395F2-768F-4FB1-D70C-E6FB292F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6" y="3390901"/>
              <a:ext cx="57150" cy="430213"/>
            </a:xfrm>
            <a:prstGeom prst="rect">
              <a:avLst/>
            </a:prstGeom>
            <a:solidFill>
              <a:srgbClr val="F1F2F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72" name="Rectangle 41">
              <a:extLst>
                <a:ext uri="{FF2B5EF4-FFF2-40B4-BE49-F238E27FC236}">
                  <a16:creationId xmlns:a16="http://schemas.microsoft.com/office/drawing/2014/main" id="{4091D8E3-8007-B506-2B47-AEF9DD7A3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476" y="3390901"/>
              <a:ext cx="53975" cy="430213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73" name="Rectangle 42">
              <a:extLst>
                <a:ext uri="{FF2B5EF4-FFF2-40B4-BE49-F238E27FC236}">
                  <a16:creationId xmlns:a16="http://schemas.microsoft.com/office/drawing/2014/main" id="{45119119-6C83-62A5-25FC-0E3A05338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276" y="3390901"/>
              <a:ext cx="60325" cy="430213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74" name="Rectangle 43">
              <a:extLst>
                <a:ext uri="{FF2B5EF4-FFF2-40B4-BE49-F238E27FC236}">
                  <a16:creationId xmlns:a16="http://schemas.microsoft.com/office/drawing/2014/main" id="{23C6E652-0F93-595D-D33C-1BBAD36E4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426" y="3390901"/>
              <a:ext cx="57150" cy="44926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75" name="Rectangle 44">
              <a:extLst>
                <a:ext uri="{FF2B5EF4-FFF2-40B4-BE49-F238E27FC236}">
                  <a16:creationId xmlns:a16="http://schemas.microsoft.com/office/drawing/2014/main" id="{94C73E28-71A4-8659-DF3F-1FAC07228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401" y="3390901"/>
              <a:ext cx="57150" cy="4714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76" name="Rectangle 45">
              <a:extLst>
                <a:ext uri="{FF2B5EF4-FFF2-40B4-BE49-F238E27FC236}">
                  <a16:creationId xmlns:a16="http://schemas.microsoft.com/office/drawing/2014/main" id="{3A376A5E-5612-471B-33F6-3A43FE3DE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551" y="3390901"/>
              <a:ext cx="53975" cy="49053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77" name="Rectangle 46">
              <a:extLst>
                <a:ext uri="{FF2B5EF4-FFF2-40B4-BE49-F238E27FC236}">
                  <a16:creationId xmlns:a16="http://schemas.microsoft.com/office/drawing/2014/main" id="{3424ACD2-20DD-670C-7520-F6AF374CC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526" y="3390901"/>
              <a:ext cx="53975" cy="490538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78" name="Rectangle 47">
              <a:extLst>
                <a:ext uri="{FF2B5EF4-FFF2-40B4-BE49-F238E27FC236}">
                  <a16:creationId xmlns:a16="http://schemas.microsoft.com/office/drawing/2014/main" id="{2CC17414-2753-B3AB-1230-3B4B52484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1" y="3390901"/>
              <a:ext cx="57150" cy="51276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79" name="Rectangle 48">
              <a:extLst>
                <a:ext uri="{FF2B5EF4-FFF2-40B4-BE49-F238E27FC236}">
                  <a16:creationId xmlns:a16="http://schemas.microsoft.com/office/drawing/2014/main" id="{2C5E2274-E378-CF6B-E7CC-2F412C2CA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476" y="3390901"/>
              <a:ext cx="57150" cy="51276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80" name="Rectangle 49">
              <a:extLst>
                <a:ext uri="{FF2B5EF4-FFF2-40B4-BE49-F238E27FC236}">
                  <a16:creationId xmlns:a16="http://schemas.microsoft.com/office/drawing/2014/main" id="{7EC39D74-A301-1CAE-EB98-7AA26A5E5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626" y="3390901"/>
              <a:ext cx="53975" cy="53181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81" name="Rectangle 50">
              <a:extLst>
                <a:ext uri="{FF2B5EF4-FFF2-40B4-BE49-F238E27FC236}">
                  <a16:creationId xmlns:a16="http://schemas.microsoft.com/office/drawing/2014/main" id="{2C22B6EA-F7C0-EEC8-3AD0-CB49A14BA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426" y="3390901"/>
              <a:ext cx="60325" cy="5730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82" name="Rectangle 51">
              <a:extLst>
                <a:ext uri="{FF2B5EF4-FFF2-40B4-BE49-F238E27FC236}">
                  <a16:creationId xmlns:a16="http://schemas.microsoft.com/office/drawing/2014/main" id="{CE8447D0-EDC4-4B7D-E66C-008B72022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6" y="3390901"/>
              <a:ext cx="57150" cy="5730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83" name="Rectangle 52">
              <a:extLst>
                <a:ext uri="{FF2B5EF4-FFF2-40B4-BE49-F238E27FC236}">
                  <a16:creationId xmlns:a16="http://schemas.microsoft.com/office/drawing/2014/main" id="{950E1822-5C9C-1692-2BFA-66236EBB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551" y="3390901"/>
              <a:ext cx="57150" cy="655638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84" name="Rectangle 53">
              <a:extLst>
                <a:ext uri="{FF2B5EF4-FFF2-40B4-BE49-F238E27FC236}">
                  <a16:creationId xmlns:a16="http://schemas.microsoft.com/office/drawing/2014/main" id="{F82D5EB8-F1CF-DEBA-95F2-4940A60EA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526" y="3390901"/>
              <a:ext cx="57150" cy="655638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85" name="Rectangle 54">
              <a:extLst>
                <a:ext uri="{FF2B5EF4-FFF2-40B4-BE49-F238E27FC236}">
                  <a16:creationId xmlns:a16="http://schemas.microsoft.com/office/drawing/2014/main" id="{304DA118-4EA7-27E6-2F2E-5D34B3B4C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676" y="3390901"/>
              <a:ext cx="53975" cy="696913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86" name="Rectangle 55">
              <a:extLst>
                <a:ext uri="{FF2B5EF4-FFF2-40B4-BE49-F238E27FC236}">
                  <a16:creationId xmlns:a16="http://schemas.microsoft.com/office/drawing/2014/main" id="{A5328442-81B4-BA1D-DAD4-DD3839753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476" y="3390901"/>
              <a:ext cx="60325" cy="715963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87" name="Rectangle 56">
              <a:extLst>
                <a:ext uri="{FF2B5EF4-FFF2-40B4-BE49-F238E27FC236}">
                  <a16:creationId xmlns:a16="http://schemas.microsoft.com/office/drawing/2014/main" id="{BCA0ED19-B712-68E8-4835-F77A471C3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26" y="3390901"/>
              <a:ext cx="57150" cy="735013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88" name="Rectangle 57">
              <a:extLst>
                <a:ext uri="{FF2B5EF4-FFF2-40B4-BE49-F238E27FC236}">
                  <a16:creationId xmlns:a16="http://schemas.microsoft.com/office/drawing/2014/main" id="{2B01A376-9635-B82C-D04E-FF0E8BC87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1" y="3390901"/>
              <a:ext cx="57150" cy="757238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89" name="Rectangle 58">
              <a:extLst>
                <a:ext uri="{FF2B5EF4-FFF2-40B4-BE49-F238E27FC236}">
                  <a16:creationId xmlns:a16="http://schemas.microsoft.com/office/drawing/2014/main" id="{027F2EDC-CE1B-7C20-0F67-E40AA1BF1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1" y="3390901"/>
              <a:ext cx="53975" cy="757238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90" name="Rectangle 59">
              <a:extLst>
                <a:ext uri="{FF2B5EF4-FFF2-40B4-BE49-F238E27FC236}">
                  <a16:creationId xmlns:a16="http://schemas.microsoft.com/office/drawing/2014/main" id="{B6E906BB-9AD7-E71F-482F-637C5E9AA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6" y="3390901"/>
              <a:ext cx="53975" cy="798513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91" name="Rectangle 60">
              <a:extLst>
                <a:ext uri="{FF2B5EF4-FFF2-40B4-BE49-F238E27FC236}">
                  <a16:creationId xmlns:a16="http://schemas.microsoft.com/office/drawing/2014/main" id="{B287F47E-3393-CE4F-5F9A-A39E65CCB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526" y="3390901"/>
              <a:ext cx="63500" cy="798513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92" name="Rectangle 61">
              <a:extLst>
                <a:ext uri="{FF2B5EF4-FFF2-40B4-BE49-F238E27FC236}">
                  <a16:creationId xmlns:a16="http://schemas.microsoft.com/office/drawing/2014/main" id="{78727D64-4964-046B-2CA0-EB5F05E30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1" y="3390901"/>
              <a:ext cx="50800" cy="819150"/>
            </a:xfrm>
            <a:prstGeom prst="rect">
              <a:avLst/>
            </a:prstGeom>
            <a:solidFill>
              <a:srgbClr val="5BA440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93" name="Rectangle 62">
              <a:extLst>
                <a:ext uri="{FF2B5EF4-FFF2-40B4-BE49-F238E27FC236}">
                  <a16:creationId xmlns:a16="http://schemas.microsoft.com/office/drawing/2014/main" id="{1B8798D8-5B83-7513-BDBF-780B82F95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826" y="3390901"/>
              <a:ext cx="53975" cy="8413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94" name="Rectangle 63">
              <a:extLst>
                <a:ext uri="{FF2B5EF4-FFF2-40B4-BE49-F238E27FC236}">
                  <a16:creationId xmlns:a16="http://schemas.microsoft.com/office/drawing/2014/main" id="{5DD8EEBF-881C-95E9-7A66-861B8BD86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626" y="3390901"/>
              <a:ext cx="60325" cy="9207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95" name="Rectangle 64">
              <a:extLst>
                <a:ext uri="{FF2B5EF4-FFF2-40B4-BE49-F238E27FC236}">
                  <a16:creationId xmlns:a16="http://schemas.microsoft.com/office/drawing/2014/main" id="{BEEE9E86-A1B1-B478-16B6-3F21B6BED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776" y="3390901"/>
              <a:ext cx="57150" cy="9429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96" name="Rectangle 65">
              <a:extLst>
                <a:ext uri="{FF2B5EF4-FFF2-40B4-BE49-F238E27FC236}">
                  <a16:creationId xmlns:a16="http://schemas.microsoft.com/office/drawing/2014/main" id="{FA3358B2-EB47-CA06-9C23-FFAECEACA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1" y="3390901"/>
              <a:ext cx="57150" cy="96202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97" name="Rectangle 66">
              <a:extLst>
                <a:ext uri="{FF2B5EF4-FFF2-40B4-BE49-F238E27FC236}">
                  <a16:creationId xmlns:a16="http://schemas.microsoft.com/office/drawing/2014/main" id="{720A1E18-17CF-9B61-E4E5-52286D86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901" y="3390901"/>
              <a:ext cx="50800" cy="9810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98" name="Rectangle 67">
              <a:extLst>
                <a:ext uri="{FF2B5EF4-FFF2-40B4-BE49-F238E27FC236}">
                  <a16:creationId xmlns:a16="http://schemas.microsoft.com/office/drawing/2014/main" id="{E2A382F8-BF13-8A33-8858-7556F00B3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6" y="3390901"/>
              <a:ext cx="53975" cy="9810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599" name="Rectangle 68">
              <a:extLst>
                <a:ext uri="{FF2B5EF4-FFF2-40B4-BE49-F238E27FC236}">
                  <a16:creationId xmlns:a16="http://schemas.microsoft.com/office/drawing/2014/main" id="{789FA370-A272-916D-8286-2F6EF69B7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676" y="3390901"/>
              <a:ext cx="60325" cy="10033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00" name="Rectangle 69">
              <a:extLst>
                <a:ext uri="{FF2B5EF4-FFF2-40B4-BE49-F238E27FC236}">
                  <a16:creationId xmlns:a16="http://schemas.microsoft.com/office/drawing/2014/main" id="{3D274FE6-DE54-4175-FF9A-9C2800EF4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826" y="3390901"/>
              <a:ext cx="57150" cy="10033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01" name="Rectangle 70">
              <a:extLst>
                <a:ext uri="{FF2B5EF4-FFF2-40B4-BE49-F238E27FC236}">
                  <a16:creationId xmlns:a16="http://schemas.microsoft.com/office/drawing/2014/main" id="{E3B91845-8007-D745-2D7C-7E938965E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1" y="3390901"/>
              <a:ext cx="57150" cy="104457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02" name="Rectangle 71">
              <a:extLst>
                <a:ext uri="{FF2B5EF4-FFF2-40B4-BE49-F238E27FC236}">
                  <a16:creationId xmlns:a16="http://schemas.microsoft.com/office/drawing/2014/main" id="{045BDC20-006B-CA31-2B22-A89C87F50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1" y="3390901"/>
              <a:ext cx="53975" cy="10445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03" name="Rectangle 72">
              <a:extLst>
                <a:ext uri="{FF2B5EF4-FFF2-40B4-BE49-F238E27FC236}">
                  <a16:creationId xmlns:a16="http://schemas.microsoft.com/office/drawing/2014/main" id="{FF8D188C-4D55-FD2A-1217-A7487EA0A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926" y="3390901"/>
              <a:ext cx="55563" cy="10445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04" name="Rectangle 73">
              <a:extLst>
                <a:ext uri="{FF2B5EF4-FFF2-40B4-BE49-F238E27FC236}">
                  <a16:creationId xmlns:a16="http://schemas.microsoft.com/office/drawing/2014/main" id="{BB2A8DBB-048D-C0E5-B922-BA684AACB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314" y="3390901"/>
              <a:ext cx="63500" cy="10858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05" name="Rectangle 74">
              <a:extLst>
                <a:ext uri="{FF2B5EF4-FFF2-40B4-BE49-F238E27FC236}">
                  <a16:creationId xmlns:a16="http://schemas.microsoft.com/office/drawing/2014/main" id="{181F48B3-CEEF-8BD3-01C4-4B16E472A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464" y="3390901"/>
              <a:ext cx="57150" cy="11049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06" name="Rectangle 75">
              <a:extLst>
                <a:ext uri="{FF2B5EF4-FFF2-40B4-BE49-F238E27FC236}">
                  <a16:creationId xmlns:a16="http://schemas.microsoft.com/office/drawing/2014/main" id="{24956183-2B4A-D45B-1D59-A6F14D0A6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614" y="3390901"/>
              <a:ext cx="53975" cy="11049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07" name="Rectangle 76">
              <a:extLst>
                <a:ext uri="{FF2B5EF4-FFF2-40B4-BE49-F238E27FC236}">
                  <a16:creationId xmlns:a16="http://schemas.microsoft.com/office/drawing/2014/main" id="{ECE6AF76-4BF1-6424-DC09-1530CBBA9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589" y="3390901"/>
              <a:ext cx="53975" cy="11239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08" name="Rectangle 77">
              <a:extLst>
                <a:ext uri="{FF2B5EF4-FFF2-40B4-BE49-F238E27FC236}">
                  <a16:creationId xmlns:a16="http://schemas.microsoft.com/office/drawing/2014/main" id="{21BBD6D3-4E77-A27B-2B2A-7E85D0CA0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5564" y="3390901"/>
              <a:ext cx="57150" cy="114617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09" name="Rectangle 78">
              <a:extLst>
                <a:ext uri="{FF2B5EF4-FFF2-40B4-BE49-F238E27FC236}">
                  <a16:creationId xmlns:a16="http://schemas.microsoft.com/office/drawing/2014/main" id="{B75060B9-BF6C-F23A-77B8-4306706F4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9539" y="3390901"/>
              <a:ext cx="57150" cy="116522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10" name="Rectangle 79">
              <a:extLst>
                <a:ext uri="{FF2B5EF4-FFF2-40B4-BE49-F238E27FC236}">
                  <a16:creationId xmlns:a16="http://schemas.microsoft.com/office/drawing/2014/main" id="{8096F9F8-B99D-32F6-AE1F-DBF3ED4FC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689" y="3390901"/>
              <a:ext cx="53975" cy="11874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11" name="Rectangle 80">
              <a:extLst>
                <a:ext uri="{FF2B5EF4-FFF2-40B4-BE49-F238E27FC236}">
                  <a16:creationId xmlns:a16="http://schemas.microsoft.com/office/drawing/2014/main" id="{0BAC9324-6109-C1DA-21DD-72A1C76B3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0664" y="3390901"/>
              <a:ext cx="53975" cy="12065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12" name="Rectangle 81">
              <a:extLst>
                <a:ext uri="{FF2B5EF4-FFF2-40B4-BE49-F238E27FC236}">
                  <a16:creationId xmlns:a16="http://schemas.microsoft.com/office/drawing/2014/main" id="{BADF436B-B211-4F43-80A7-18847D816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464" y="3390901"/>
              <a:ext cx="60325" cy="12065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13" name="Rectangle 82">
              <a:extLst>
                <a:ext uri="{FF2B5EF4-FFF2-40B4-BE49-F238E27FC236}">
                  <a16:creationId xmlns:a16="http://schemas.microsoft.com/office/drawing/2014/main" id="{21B2A4AD-C4BF-1B09-CCA1-4A3022C3B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14" y="3390901"/>
              <a:ext cx="57150" cy="122872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14" name="Rectangle 83">
              <a:extLst>
                <a:ext uri="{FF2B5EF4-FFF2-40B4-BE49-F238E27FC236}">
                  <a16:creationId xmlns:a16="http://schemas.microsoft.com/office/drawing/2014/main" id="{B4065740-4F22-1740-F2CC-6F6C6629D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2589" y="3390901"/>
              <a:ext cx="57150" cy="122872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15" name="Rectangle 84">
              <a:extLst>
                <a:ext uri="{FF2B5EF4-FFF2-40B4-BE49-F238E27FC236}">
                  <a16:creationId xmlns:a16="http://schemas.microsoft.com/office/drawing/2014/main" id="{D79E2CF9-40A5-8B5C-239A-F0E457572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739" y="3390901"/>
              <a:ext cx="53975" cy="126682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16" name="Rectangle 85">
              <a:extLst>
                <a:ext uri="{FF2B5EF4-FFF2-40B4-BE49-F238E27FC236}">
                  <a16:creationId xmlns:a16="http://schemas.microsoft.com/office/drawing/2014/main" id="{FF551031-9214-34C6-5A56-67306A620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9" y="3390901"/>
              <a:ext cx="60325" cy="13493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17" name="Rectangle 86">
              <a:extLst>
                <a:ext uri="{FF2B5EF4-FFF2-40B4-BE49-F238E27FC236}">
                  <a16:creationId xmlns:a16="http://schemas.microsoft.com/office/drawing/2014/main" id="{314B843E-88B3-0F3E-C26C-5FAE03830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4" y="3390901"/>
              <a:ext cx="63500" cy="143192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18" name="Rectangle 87">
              <a:extLst>
                <a:ext uri="{FF2B5EF4-FFF2-40B4-BE49-F238E27FC236}">
                  <a16:creationId xmlns:a16="http://schemas.microsoft.com/office/drawing/2014/main" id="{B4B05F2A-EBE6-53BF-3550-BB022215F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664" y="3390901"/>
              <a:ext cx="57150" cy="14922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19" name="Rectangle 88">
              <a:extLst>
                <a:ext uri="{FF2B5EF4-FFF2-40B4-BE49-F238E27FC236}">
                  <a16:creationId xmlns:a16="http://schemas.microsoft.com/office/drawing/2014/main" id="{BDE7F705-4BBE-0F33-9245-33F010642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814" y="3390901"/>
              <a:ext cx="53975" cy="15144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20" name="Rectangle 89">
              <a:extLst>
                <a:ext uri="{FF2B5EF4-FFF2-40B4-BE49-F238E27FC236}">
                  <a16:creationId xmlns:a16="http://schemas.microsoft.com/office/drawing/2014/main" id="{18434472-3F97-6C5A-131E-DAE12E511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789" y="3390901"/>
              <a:ext cx="53975" cy="15144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21" name="Rectangle 90">
              <a:extLst>
                <a:ext uri="{FF2B5EF4-FFF2-40B4-BE49-F238E27FC236}">
                  <a16:creationId xmlns:a16="http://schemas.microsoft.com/office/drawing/2014/main" id="{F0167AAB-9824-8D35-7B8D-051A5054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764" y="3390901"/>
              <a:ext cx="57150" cy="15144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22" name="Rectangle 91">
              <a:extLst>
                <a:ext uri="{FF2B5EF4-FFF2-40B4-BE49-F238E27FC236}">
                  <a16:creationId xmlns:a16="http://schemas.microsoft.com/office/drawing/2014/main" id="{DC4EAFD4-F753-DC6F-5090-44E1AB172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7564" y="3390901"/>
              <a:ext cx="63500" cy="1535113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23" name="Rectangle 92">
              <a:extLst>
                <a:ext uri="{FF2B5EF4-FFF2-40B4-BE49-F238E27FC236}">
                  <a16:creationId xmlns:a16="http://schemas.microsoft.com/office/drawing/2014/main" id="{6F5F567D-EA6B-D2C1-F6C8-CD803F63E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9" y="3390901"/>
              <a:ext cx="53975" cy="1535113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24" name="Rectangle 93">
              <a:extLst>
                <a:ext uri="{FF2B5EF4-FFF2-40B4-BE49-F238E27FC236}">
                  <a16:creationId xmlns:a16="http://schemas.microsoft.com/office/drawing/2014/main" id="{7A000279-1B05-D5C8-6176-744F67C75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4" y="3390901"/>
              <a:ext cx="53975" cy="1576388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25" name="Rectangle 94">
              <a:extLst>
                <a:ext uri="{FF2B5EF4-FFF2-40B4-BE49-F238E27FC236}">
                  <a16:creationId xmlns:a16="http://schemas.microsoft.com/office/drawing/2014/main" id="{6F30E5C6-9A97-0E17-65FB-481E00BEC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839" y="3390901"/>
              <a:ext cx="57150" cy="1595438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26" name="Rectangle 95">
              <a:extLst>
                <a:ext uri="{FF2B5EF4-FFF2-40B4-BE49-F238E27FC236}">
                  <a16:creationId xmlns:a16="http://schemas.microsoft.com/office/drawing/2014/main" id="{81C5AA48-C305-E232-0CF3-945453AF4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9814" y="3390901"/>
              <a:ext cx="57150" cy="1697038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27" name="Line 96">
              <a:extLst>
                <a:ext uri="{FF2B5EF4-FFF2-40B4-BE49-F238E27FC236}">
                  <a16:creationId xmlns:a16="http://schemas.microsoft.com/office/drawing/2014/main" id="{F163AB82-14C8-DC48-BE3D-B79CA1B0C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701" y="3384551"/>
              <a:ext cx="507523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28" name="Line 97">
              <a:extLst>
                <a:ext uri="{FF2B5EF4-FFF2-40B4-BE49-F238E27FC236}">
                  <a16:creationId xmlns:a16="http://schemas.microsoft.com/office/drawing/2014/main" id="{15611603-6D5E-9FE4-9C90-4ECC733932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5701" y="1030288"/>
              <a:ext cx="0" cy="403860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29" name="Line 98">
              <a:extLst>
                <a:ext uri="{FF2B5EF4-FFF2-40B4-BE49-F238E27FC236}">
                  <a16:creationId xmlns:a16="http://schemas.microsoft.com/office/drawing/2014/main" id="{DD521781-C50A-88B0-8684-C675ADF59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5068888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30" name="Line 100">
              <a:extLst>
                <a:ext uri="{FF2B5EF4-FFF2-40B4-BE49-F238E27FC236}">
                  <a16:creationId xmlns:a16="http://schemas.microsoft.com/office/drawing/2014/main" id="{BC992E89-CACF-D325-AB9F-06C44A42C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4730751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31" name="Line 102">
              <a:extLst>
                <a:ext uri="{FF2B5EF4-FFF2-40B4-BE49-F238E27FC236}">
                  <a16:creationId xmlns:a16="http://schemas.microsoft.com/office/drawing/2014/main" id="{8F7D8C2B-456C-A3BC-1756-168795DA6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4394201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32" name="Line 104">
              <a:extLst>
                <a:ext uri="{FF2B5EF4-FFF2-40B4-BE49-F238E27FC236}">
                  <a16:creationId xmlns:a16="http://schemas.microsoft.com/office/drawing/2014/main" id="{6D04E02B-68FA-02DA-5326-9F03326BB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4059238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33" name="Line 106">
              <a:extLst>
                <a:ext uri="{FF2B5EF4-FFF2-40B4-BE49-F238E27FC236}">
                  <a16:creationId xmlns:a16="http://schemas.microsoft.com/office/drawing/2014/main" id="{1E8D66C0-4444-7825-BC7A-1AAE06121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3722688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34" name="Line 108">
              <a:extLst>
                <a:ext uri="{FF2B5EF4-FFF2-40B4-BE49-F238E27FC236}">
                  <a16:creationId xmlns:a16="http://schemas.microsoft.com/office/drawing/2014/main" id="{649A6326-99FD-BCA2-7303-14D1C7BC9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3384551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35" name="Line 110">
              <a:extLst>
                <a:ext uri="{FF2B5EF4-FFF2-40B4-BE49-F238E27FC236}">
                  <a16:creationId xmlns:a16="http://schemas.microsoft.com/office/drawing/2014/main" id="{8D41A5AF-6631-48DD-C148-218C07B4B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3048001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36" name="Line 112">
              <a:extLst>
                <a:ext uri="{FF2B5EF4-FFF2-40B4-BE49-F238E27FC236}">
                  <a16:creationId xmlns:a16="http://schemas.microsoft.com/office/drawing/2014/main" id="{C4D9B741-022A-205D-280E-316627C04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2709863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37" name="Line 114">
              <a:extLst>
                <a:ext uri="{FF2B5EF4-FFF2-40B4-BE49-F238E27FC236}">
                  <a16:creationId xmlns:a16="http://schemas.microsoft.com/office/drawing/2014/main" id="{71D69512-7226-68A1-DD3C-E6CF9AC3A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2376488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38" name="Line 116">
              <a:extLst>
                <a:ext uri="{FF2B5EF4-FFF2-40B4-BE49-F238E27FC236}">
                  <a16:creationId xmlns:a16="http://schemas.microsoft.com/office/drawing/2014/main" id="{FE117F01-9065-33B0-ABF8-11036E921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2039938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39" name="Line 118">
              <a:extLst>
                <a:ext uri="{FF2B5EF4-FFF2-40B4-BE49-F238E27FC236}">
                  <a16:creationId xmlns:a16="http://schemas.microsoft.com/office/drawing/2014/main" id="{795F6B9B-1107-BBE9-DEB0-3866670E19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1701801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40" name="Line 120">
              <a:extLst>
                <a:ext uri="{FF2B5EF4-FFF2-40B4-BE49-F238E27FC236}">
                  <a16:creationId xmlns:a16="http://schemas.microsoft.com/office/drawing/2014/main" id="{C76D6C8A-015C-D422-2A39-9BC352C90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1704976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41" name="Line 121">
              <a:extLst>
                <a:ext uri="{FF2B5EF4-FFF2-40B4-BE49-F238E27FC236}">
                  <a16:creationId xmlns:a16="http://schemas.microsoft.com/office/drawing/2014/main" id="{32931B23-1425-E498-9A88-EC0DBF254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1368426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42" name="Line 123">
              <a:extLst>
                <a:ext uri="{FF2B5EF4-FFF2-40B4-BE49-F238E27FC236}">
                  <a16:creationId xmlns:a16="http://schemas.microsoft.com/office/drawing/2014/main" id="{58E14D12-7D61-6EBF-87F2-BBE394676C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2201" y="1030288"/>
              <a:ext cx="635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43" name="Rectangle 127">
              <a:extLst>
                <a:ext uri="{FF2B5EF4-FFF2-40B4-BE49-F238E27FC236}">
                  <a16:creationId xmlns:a16="http://schemas.microsoft.com/office/drawing/2014/main" id="{9E3BCCAE-388A-CD72-24F7-FC1B9E26F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0164" y="1011238"/>
              <a:ext cx="73025" cy="2376488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44" name="Rectangle 128">
              <a:extLst>
                <a:ext uri="{FF2B5EF4-FFF2-40B4-BE49-F238E27FC236}">
                  <a16:creationId xmlns:a16="http://schemas.microsoft.com/office/drawing/2014/main" id="{A2740722-C000-BA35-70D9-914967EC1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89" y="2246313"/>
              <a:ext cx="69850" cy="1141413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45" name="Rectangle 129">
              <a:extLst>
                <a:ext uri="{FF2B5EF4-FFF2-40B4-BE49-F238E27FC236}">
                  <a16:creationId xmlns:a16="http://schemas.microsoft.com/office/drawing/2014/main" id="{759162E9-27D4-4B88-6C63-6B9F48451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9" y="2601913"/>
              <a:ext cx="69850" cy="782638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46" name="Rectangle 130">
              <a:extLst>
                <a:ext uri="{FF2B5EF4-FFF2-40B4-BE49-F238E27FC236}">
                  <a16:creationId xmlns:a16="http://schemas.microsoft.com/office/drawing/2014/main" id="{B95B259C-09FF-B241-54D3-D3FB70C4F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4" y="2841626"/>
              <a:ext cx="66675" cy="542925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47" name="Rectangle 131">
              <a:extLst>
                <a:ext uri="{FF2B5EF4-FFF2-40B4-BE49-F238E27FC236}">
                  <a16:creationId xmlns:a16="http://schemas.microsoft.com/office/drawing/2014/main" id="{14AC30C0-6776-377C-407A-C3D0E83DB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914" y="2863851"/>
              <a:ext cx="71438" cy="520700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48" name="Rectangle 132">
              <a:extLst>
                <a:ext uri="{FF2B5EF4-FFF2-40B4-BE49-F238E27FC236}">
                  <a16:creationId xmlns:a16="http://schemas.microsoft.com/office/drawing/2014/main" id="{9E5674FD-5843-5A7B-2044-5132D18F1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351" y="3149601"/>
              <a:ext cx="73025" cy="234950"/>
            </a:xfrm>
            <a:prstGeom prst="rect">
              <a:avLst/>
            </a:prstGeom>
            <a:solidFill>
              <a:srgbClr val="F1F2F2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49" name="Rectangle 133">
              <a:extLst>
                <a:ext uri="{FF2B5EF4-FFF2-40B4-BE49-F238E27FC236}">
                  <a16:creationId xmlns:a16="http://schemas.microsoft.com/office/drawing/2014/main" id="{1C988D7D-B5CC-F5ED-403B-FC3B6C8E5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376" y="3175001"/>
              <a:ext cx="69850" cy="21272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50" name="Rectangle 134">
              <a:extLst>
                <a:ext uri="{FF2B5EF4-FFF2-40B4-BE49-F238E27FC236}">
                  <a16:creationId xmlns:a16="http://schemas.microsoft.com/office/drawing/2014/main" id="{36647D7C-56B7-7EED-DD4A-07044B5CA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401" y="3197226"/>
              <a:ext cx="66675" cy="18732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51" name="Rectangle 135">
              <a:extLst>
                <a:ext uri="{FF2B5EF4-FFF2-40B4-BE49-F238E27FC236}">
                  <a16:creationId xmlns:a16="http://schemas.microsoft.com/office/drawing/2014/main" id="{1F41C8A0-E451-CEFE-79BE-0DE4575C4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251" y="3222626"/>
              <a:ext cx="66675" cy="161925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52" name="Rectangle 136">
              <a:extLst>
                <a:ext uri="{FF2B5EF4-FFF2-40B4-BE49-F238E27FC236}">
                  <a16:creationId xmlns:a16="http://schemas.microsoft.com/office/drawing/2014/main" id="{43697088-1732-8FF4-0069-57A076A8B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3101" y="3222626"/>
              <a:ext cx="69850" cy="15557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53" name="Rectangle 137">
              <a:extLst>
                <a:ext uri="{FF2B5EF4-FFF2-40B4-BE49-F238E27FC236}">
                  <a16:creationId xmlns:a16="http://schemas.microsoft.com/office/drawing/2014/main" id="{F97114AD-7B60-CC9C-8005-E52736496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1" y="3248026"/>
              <a:ext cx="73025" cy="136525"/>
            </a:xfrm>
            <a:prstGeom prst="rect">
              <a:avLst/>
            </a:prstGeom>
            <a:solidFill>
              <a:srgbClr val="F1F2F2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54" name="Rectangle 138">
              <a:extLst>
                <a:ext uri="{FF2B5EF4-FFF2-40B4-BE49-F238E27FC236}">
                  <a16:creationId xmlns:a16="http://schemas.microsoft.com/office/drawing/2014/main" id="{6CD3E52E-F47E-66D2-A757-30AC943BF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5976" y="3295651"/>
              <a:ext cx="69850" cy="88900"/>
            </a:xfrm>
            <a:prstGeom prst="rect">
              <a:avLst/>
            </a:prstGeom>
            <a:solidFill>
              <a:srgbClr val="F1F2F2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55" name="Rectangle 139">
              <a:extLst>
                <a:ext uri="{FF2B5EF4-FFF2-40B4-BE49-F238E27FC236}">
                  <a16:creationId xmlns:a16="http://schemas.microsoft.com/office/drawing/2014/main" id="{CCB78ABF-F24F-42E5-E572-4BC67C43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1" y="3295651"/>
              <a:ext cx="66675" cy="88900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56" name="Rectangle 140">
              <a:extLst>
                <a:ext uri="{FF2B5EF4-FFF2-40B4-BE49-F238E27FC236}">
                  <a16:creationId xmlns:a16="http://schemas.microsoft.com/office/drawing/2014/main" id="{0AB81A50-10C3-3670-17EE-5F5078FAD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8851" y="3317876"/>
              <a:ext cx="66675" cy="6667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57" name="Rectangle 141">
              <a:extLst>
                <a:ext uri="{FF2B5EF4-FFF2-40B4-BE49-F238E27FC236}">
                  <a16:creationId xmlns:a16="http://schemas.microsoft.com/office/drawing/2014/main" id="{A90BBCD1-DEB1-4464-7EB9-B72EF4A5C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701" y="3317876"/>
              <a:ext cx="69850" cy="6667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58" name="Rectangle 142">
              <a:extLst>
                <a:ext uri="{FF2B5EF4-FFF2-40B4-BE49-F238E27FC236}">
                  <a16:creationId xmlns:a16="http://schemas.microsoft.com/office/drawing/2014/main" id="{BBED6529-F401-1570-C401-95419FEF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551" y="3343276"/>
              <a:ext cx="73025" cy="41275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59" name="Rectangle 143">
              <a:extLst>
                <a:ext uri="{FF2B5EF4-FFF2-40B4-BE49-F238E27FC236}">
                  <a16:creationId xmlns:a16="http://schemas.microsoft.com/office/drawing/2014/main" id="{B41BFAB9-57D5-E6D3-9F3B-EF5B88945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576" y="3384551"/>
              <a:ext cx="69850" cy="31750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60" name="Rectangle 144">
              <a:extLst>
                <a:ext uri="{FF2B5EF4-FFF2-40B4-BE49-F238E27FC236}">
                  <a16:creationId xmlns:a16="http://schemas.microsoft.com/office/drawing/2014/main" id="{BC620F6C-AC47-6C77-CD63-5FE450A5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6" y="3384551"/>
              <a:ext cx="69850" cy="50800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61" name="Rectangle 145">
              <a:extLst>
                <a:ext uri="{FF2B5EF4-FFF2-40B4-BE49-F238E27FC236}">
                  <a16:creationId xmlns:a16="http://schemas.microsoft.com/office/drawing/2014/main" id="{8E6E364E-4D3A-32DA-54C8-DB0E9A1E0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1" y="3390901"/>
              <a:ext cx="66675" cy="69850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62" name="Rectangle 146">
              <a:extLst>
                <a:ext uri="{FF2B5EF4-FFF2-40B4-BE49-F238E27FC236}">
                  <a16:creationId xmlns:a16="http://schemas.microsoft.com/office/drawing/2014/main" id="{80232C56-7B29-0B79-8F73-E7E95500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301" y="3390901"/>
              <a:ext cx="66675" cy="69850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63" name="Rectangle 147">
              <a:extLst>
                <a:ext uri="{FF2B5EF4-FFF2-40B4-BE49-F238E27FC236}">
                  <a16:creationId xmlns:a16="http://schemas.microsoft.com/office/drawing/2014/main" id="{3E7B29E2-18CC-F4A2-8D56-92D1F6CB8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4151" y="3390901"/>
              <a:ext cx="73025" cy="1666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64" name="Rectangle 148">
              <a:extLst>
                <a:ext uri="{FF2B5EF4-FFF2-40B4-BE49-F238E27FC236}">
                  <a16:creationId xmlns:a16="http://schemas.microsoft.com/office/drawing/2014/main" id="{4AF26364-B1D2-91D4-6646-16894F5DB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176" y="3390901"/>
              <a:ext cx="66675" cy="236538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65" name="Rectangle 149">
              <a:extLst>
                <a:ext uri="{FF2B5EF4-FFF2-40B4-BE49-F238E27FC236}">
                  <a16:creationId xmlns:a16="http://schemas.microsoft.com/office/drawing/2014/main" id="{40D22E58-EA75-D9B0-559F-C1491F659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0201" y="3390901"/>
              <a:ext cx="66675" cy="236538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66" name="Rectangle 150">
              <a:extLst>
                <a:ext uri="{FF2B5EF4-FFF2-40B4-BE49-F238E27FC236}">
                  <a16:creationId xmlns:a16="http://schemas.microsoft.com/office/drawing/2014/main" id="{0A95BE45-902D-42B1-092B-34C0F15FB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0051" y="3390901"/>
              <a:ext cx="66675" cy="23653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67" name="Rectangle 151">
              <a:extLst>
                <a:ext uri="{FF2B5EF4-FFF2-40B4-BE49-F238E27FC236}">
                  <a16:creationId xmlns:a16="http://schemas.microsoft.com/office/drawing/2014/main" id="{49B194C5-DC81-85FF-7EAE-ABA16343E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390901"/>
              <a:ext cx="69850" cy="261938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68" name="Rectangle 152">
              <a:extLst>
                <a:ext uri="{FF2B5EF4-FFF2-40B4-BE49-F238E27FC236}">
                  <a16:creationId xmlns:a16="http://schemas.microsoft.com/office/drawing/2014/main" id="{037993BD-1B3E-536F-34A8-514F9A0CC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751" y="3390901"/>
              <a:ext cx="73025" cy="30956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69" name="Rectangle 153">
              <a:extLst>
                <a:ext uri="{FF2B5EF4-FFF2-40B4-BE49-F238E27FC236}">
                  <a16:creationId xmlns:a16="http://schemas.microsoft.com/office/drawing/2014/main" id="{3AC2584D-1F5B-6C69-CF14-17DC5B470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2776" y="3390901"/>
              <a:ext cx="66675" cy="3571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70" name="Rectangle 154">
              <a:extLst>
                <a:ext uri="{FF2B5EF4-FFF2-40B4-BE49-F238E27FC236}">
                  <a16:creationId xmlns:a16="http://schemas.microsoft.com/office/drawing/2014/main" id="{BFA62D4A-27F3-E262-664A-853BFC84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5801" y="3390901"/>
              <a:ext cx="66675" cy="3571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71" name="Rectangle 155">
              <a:extLst>
                <a:ext uri="{FF2B5EF4-FFF2-40B4-BE49-F238E27FC236}">
                  <a16:creationId xmlns:a16="http://schemas.microsoft.com/office/drawing/2014/main" id="{659B7F08-6810-3C52-C0A6-ED06A66D0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5651" y="3390901"/>
              <a:ext cx="66675" cy="357188"/>
            </a:xfrm>
            <a:prstGeom prst="rect">
              <a:avLst/>
            </a:prstGeom>
            <a:solidFill>
              <a:srgbClr val="FF9D6C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72" name="Rectangle 156">
              <a:extLst>
                <a:ext uri="{FF2B5EF4-FFF2-40B4-BE49-F238E27FC236}">
                  <a16:creationId xmlns:a16="http://schemas.microsoft.com/office/drawing/2014/main" id="{40974A08-3981-3777-6515-0EEB8A4C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01" y="3390901"/>
              <a:ext cx="71438" cy="37941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73" name="Rectangle 157">
              <a:extLst>
                <a:ext uri="{FF2B5EF4-FFF2-40B4-BE49-F238E27FC236}">
                  <a16:creationId xmlns:a16="http://schemas.microsoft.com/office/drawing/2014/main" id="{C1DF6387-BE9A-7514-13CD-6979D826D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6939" y="3390901"/>
              <a:ext cx="73025" cy="42703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74" name="Rectangle 158">
              <a:extLst>
                <a:ext uri="{FF2B5EF4-FFF2-40B4-BE49-F238E27FC236}">
                  <a16:creationId xmlns:a16="http://schemas.microsoft.com/office/drawing/2014/main" id="{B7665734-ED02-1E88-4DA3-D00853746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9964" y="3390901"/>
              <a:ext cx="66675" cy="45243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75" name="Rectangle 159">
              <a:extLst>
                <a:ext uri="{FF2B5EF4-FFF2-40B4-BE49-F238E27FC236}">
                  <a16:creationId xmlns:a16="http://schemas.microsoft.com/office/drawing/2014/main" id="{D997ACD9-F362-E272-0986-97211758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2989" y="3390901"/>
              <a:ext cx="66675" cy="47466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76" name="Rectangle 160">
              <a:extLst>
                <a:ext uri="{FF2B5EF4-FFF2-40B4-BE49-F238E27FC236}">
                  <a16:creationId xmlns:a16="http://schemas.microsoft.com/office/drawing/2014/main" id="{7B4C2B09-A12C-1111-501C-72CA046B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839" y="3390901"/>
              <a:ext cx="66675" cy="47466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77" name="Rectangle 161">
              <a:extLst>
                <a:ext uri="{FF2B5EF4-FFF2-40B4-BE49-F238E27FC236}">
                  <a16:creationId xmlns:a16="http://schemas.microsoft.com/office/drawing/2014/main" id="{385B2F63-FBA1-DA7B-3E77-14299AD0F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689" y="3390901"/>
              <a:ext cx="69850" cy="50006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78" name="Rectangle 162">
              <a:extLst>
                <a:ext uri="{FF2B5EF4-FFF2-40B4-BE49-F238E27FC236}">
                  <a16:creationId xmlns:a16="http://schemas.microsoft.com/office/drawing/2014/main" id="{6C5CEEA2-A350-A303-C8D9-43B667341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2539" y="3390901"/>
              <a:ext cx="69850" cy="5476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79" name="Rectangle 163">
              <a:extLst>
                <a:ext uri="{FF2B5EF4-FFF2-40B4-BE49-F238E27FC236}">
                  <a16:creationId xmlns:a16="http://schemas.microsoft.com/office/drawing/2014/main" id="{A9A7D984-B488-33B5-EFCA-42FF99CA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5564" y="3390901"/>
              <a:ext cx="66675" cy="7127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80" name="Rectangle 164">
              <a:extLst>
                <a:ext uri="{FF2B5EF4-FFF2-40B4-BE49-F238E27FC236}">
                  <a16:creationId xmlns:a16="http://schemas.microsoft.com/office/drawing/2014/main" id="{7734F66B-4B2B-DD5F-75E1-067841962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8589" y="3390901"/>
              <a:ext cx="66675" cy="738188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81" name="Rectangle 165">
              <a:extLst>
                <a:ext uri="{FF2B5EF4-FFF2-40B4-BE49-F238E27FC236}">
                  <a16:creationId xmlns:a16="http://schemas.microsoft.com/office/drawing/2014/main" id="{4D6F0A97-48C3-9CE7-BAA3-A9593D9E5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8439" y="3390901"/>
              <a:ext cx="66675" cy="785813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82" name="Rectangle 166">
              <a:extLst>
                <a:ext uri="{FF2B5EF4-FFF2-40B4-BE49-F238E27FC236}">
                  <a16:creationId xmlns:a16="http://schemas.microsoft.com/office/drawing/2014/main" id="{D2975529-C1A7-4E0A-3798-F95BFD581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8289" y="3390901"/>
              <a:ext cx="69850" cy="80962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83" name="Rectangle 167">
              <a:extLst>
                <a:ext uri="{FF2B5EF4-FFF2-40B4-BE49-F238E27FC236}">
                  <a16:creationId xmlns:a16="http://schemas.microsoft.com/office/drawing/2014/main" id="{E02D2AED-507E-DAF4-347A-9C55C1617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8139" y="3390901"/>
              <a:ext cx="69850" cy="80962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84" name="Rectangle 168">
              <a:extLst>
                <a:ext uri="{FF2B5EF4-FFF2-40B4-BE49-F238E27FC236}">
                  <a16:creationId xmlns:a16="http://schemas.microsoft.com/office/drawing/2014/main" id="{3D06557C-8CA0-4543-C683-73C42F62C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1164" y="3390901"/>
              <a:ext cx="66675" cy="83502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85" name="Rectangle 169">
              <a:extLst>
                <a:ext uri="{FF2B5EF4-FFF2-40B4-BE49-F238E27FC236}">
                  <a16:creationId xmlns:a16="http://schemas.microsoft.com/office/drawing/2014/main" id="{4D6F4861-FE4C-B5CC-1BC0-24B448538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9" y="3390901"/>
              <a:ext cx="66675" cy="8572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86" name="Rectangle 170">
              <a:extLst>
                <a:ext uri="{FF2B5EF4-FFF2-40B4-BE49-F238E27FC236}">
                  <a16:creationId xmlns:a16="http://schemas.microsoft.com/office/drawing/2014/main" id="{5A652DBA-6458-BC1B-DBDE-9DD0A04EC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4039" y="3390901"/>
              <a:ext cx="66675" cy="8826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87" name="Rectangle 171">
              <a:extLst>
                <a:ext uri="{FF2B5EF4-FFF2-40B4-BE49-F238E27FC236}">
                  <a16:creationId xmlns:a16="http://schemas.microsoft.com/office/drawing/2014/main" id="{58B9BA2F-F636-AA7B-3B12-1603E3D5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3889" y="3390901"/>
              <a:ext cx="69850" cy="9525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88" name="Rectangle 172">
              <a:extLst>
                <a:ext uri="{FF2B5EF4-FFF2-40B4-BE49-F238E27FC236}">
                  <a16:creationId xmlns:a16="http://schemas.microsoft.com/office/drawing/2014/main" id="{B7C75B6A-ECC1-9B98-3ADB-D6C8AA14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739" y="3390901"/>
              <a:ext cx="69850" cy="9525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89" name="Rectangle 173">
              <a:extLst>
                <a:ext uri="{FF2B5EF4-FFF2-40B4-BE49-F238E27FC236}">
                  <a16:creationId xmlns:a16="http://schemas.microsoft.com/office/drawing/2014/main" id="{16A03C86-0223-9CE8-B70E-9E298C2D1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6764" y="3390901"/>
              <a:ext cx="66675" cy="9525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90" name="Rectangle 174">
              <a:extLst>
                <a:ext uri="{FF2B5EF4-FFF2-40B4-BE49-F238E27FC236}">
                  <a16:creationId xmlns:a16="http://schemas.microsoft.com/office/drawing/2014/main" id="{A475A520-613D-9C6A-834D-EC285E410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9789" y="3390901"/>
              <a:ext cx="66675" cy="977900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91" name="Rectangle 175">
              <a:extLst>
                <a:ext uri="{FF2B5EF4-FFF2-40B4-BE49-F238E27FC236}">
                  <a16:creationId xmlns:a16="http://schemas.microsoft.com/office/drawing/2014/main" id="{0D603E92-31EA-DC09-9B44-104069175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9" y="3390901"/>
              <a:ext cx="66675" cy="100012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92" name="Rectangle 176">
              <a:extLst>
                <a:ext uri="{FF2B5EF4-FFF2-40B4-BE49-F238E27FC236}">
                  <a16:creationId xmlns:a16="http://schemas.microsoft.com/office/drawing/2014/main" id="{EA70667B-7A01-28F9-BBD1-636BAB630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9489" y="3390901"/>
              <a:ext cx="69850" cy="10731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93" name="Rectangle 177">
              <a:extLst>
                <a:ext uri="{FF2B5EF4-FFF2-40B4-BE49-F238E27FC236}">
                  <a16:creationId xmlns:a16="http://schemas.microsoft.com/office/drawing/2014/main" id="{DADB12D9-83C2-AA9D-04F4-44AB778F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9339" y="3390901"/>
              <a:ext cx="69850" cy="10731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94" name="Rectangle 178">
              <a:extLst>
                <a:ext uri="{FF2B5EF4-FFF2-40B4-BE49-F238E27FC236}">
                  <a16:creationId xmlns:a16="http://schemas.microsoft.com/office/drawing/2014/main" id="{AFF298EF-FC95-BAC9-4DBA-31A1D8C68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364" y="3390901"/>
              <a:ext cx="66675" cy="10731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95" name="Rectangle 179">
              <a:extLst>
                <a:ext uri="{FF2B5EF4-FFF2-40B4-BE49-F238E27FC236}">
                  <a16:creationId xmlns:a16="http://schemas.microsoft.com/office/drawing/2014/main" id="{CEC4AA95-4C0D-9552-2D34-7C0F4C4E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389" y="3390901"/>
              <a:ext cx="66675" cy="1095375"/>
            </a:xfrm>
            <a:prstGeom prst="rect">
              <a:avLst/>
            </a:prstGeom>
            <a:solidFill>
              <a:srgbClr val="5BA440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96" name="Rectangle 180">
              <a:extLst>
                <a:ext uri="{FF2B5EF4-FFF2-40B4-BE49-F238E27FC236}">
                  <a16:creationId xmlns:a16="http://schemas.microsoft.com/office/drawing/2014/main" id="{AC2DA8C8-CBC0-C165-728E-02F07EE3C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5239" y="3390901"/>
              <a:ext cx="66675" cy="1095375"/>
            </a:xfrm>
            <a:prstGeom prst="rect">
              <a:avLst/>
            </a:prstGeom>
            <a:solidFill>
              <a:srgbClr val="EADE98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97" name="Rectangle 181">
              <a:extLst>
                <a:ext uri="{FF2B5EF4-FFF2-40B4-BE49-F238E27FC236}">
                  <a16:creationId xmlns:a16="http://schemas.microsoft.com/office/drawing/2014/main" id="{2B4994C8-C08B-3B7F-B35A-76BE56B07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5089" y="3390901"/>
              <a:ext cx="71438" cy="11176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98" name="Rectangle 182">
              <a:extLst>
                <a:ext uri="{FF2B5EF4-FFF2-40B4-BE49-F238E27FC236}">
                  <a16:creationId xmlns:a16="http://schemas.microsoft.com/office/drawing/2014/main" id="{F39D7023-3E94-E286-C12E-C344BA464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6526" y="3390901"/>
              <a:ext cx="69850" cy="128587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699" name="Rectangle 183">
              <a:extLst>
                <a:ext uri="{FF2B5EF4-FFF2-40B4-BE49-F238E27FC236}">
                  <a16:creationId xmlns:a16="http://schemas.microsoft.com/office/drawing/2014/main" id="{4D79215C-00CF-07DD-DD51-0A2DE4A8E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9551" y="3390901"/>
              <a:ext cx="66675" cy="13335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00" name="Rectangle 184">
              <a:extLst>
                <a:ext uri="{FF2B5EF4-FFF2-40B4-BE49-F238E27FC236}">
                  <a16:creationId xmlns:a16="http://schemas.microsoft.com/office/drawing/2014/main" id="{5B43D6B5-6DF9-7D37-C283-4D83E76A2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9401" y="3390901"/>
              <a:ext cx="69850" cy="13335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01" name="Rectangle 185">
              <a:extLst>
                <a:ext uri="{FF2B5EF4-FFF2-40B4-BE49-F238E27FC236}">
                  <a16:creationId xmlns:a16="http://schemas.microsoft.com/office/drawing/2014/main" id="{F74BCFD6-0386-6BE6-34C3-5C8325990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2426" y="3390901"/>
              <a:ext cx="66675" cy="1381125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02" name="Rectangle 186">
              <a:extLst>
                <a:ext uri="{FF2B5EF4-FFF2-40B4-BE49-F238E27FC236}">
                  <a16:creationId xmlns:a16="http://schemas.microsoft.com/office/drawing/2014/main" id="{F0C41632-C597-14BD-5E6E-9F21E8FC1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2276" y="3390901"/>
              <a:ext cx="69850" cy="140335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03" name="Rectangle 187">
              <a:extLst>
                <a:ext uri="{FF2B5EF4-FFF2-40B4-BE49-F238E27FC236}">
                  <a16:creationId xmlns:a16="http://schemas.microsoft.com/office/drawing/2014/main" id="{D13513BC-8DA3-CCBD-70EF-FD1BA2EEB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26" y="3390901"/>
              <a:ext cx="69850" cy="15240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04" name="Rectangle 188">
              <a:extLst>
                <a:ext uri="{FF2B5EF4-FFF2-40B4-BE49-F238E27FC236}">
                  <a16:creationId xmlns:a16="http://schemas.microsoft.com/office/drawing/2014/main" id="{DF3EEA6D-4786-BD70-0E7B-186EE0747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5151" y="3390901"/>
              <a:ext cx="66675" cy="1524000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05" name="Rectangle 189">
              <a:extLst>
                <a:ext uri="{FF2B5EF4-FFF2-40B4-BE49-F238E27FC236}">
                  <a16:creationId xmlns:a16="http://schemas.microsoft.com/office/drawing/2014/main" id="{64538CF0-3A74-F766-7D73-866BC9BBE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01" y="3390901"/>
              <a:ext cx="69850" cy="1620838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06" name="Rectangle 190">
              <a:extLst>
                <a:ext uri="{FF2B5EF4-FFF2-40B4-BE49-F238E27FC236}">
                  <a16:creationId xmlns:a16="http://schemas.microsoft.com/office/drawing/2014/main" id="{06440089-461D-420E-3CCE-FCCB9F717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8026" y="3390901"/>
              <a:ext cx="66675" cy="1690688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07" name="Rectangle 191">
              <a:extLst>
                <a:ext uri="{FF2B5EF4-FFF2-40B4-BE49-F238E27FC236}">
                  <a16:creationId xmlns:a16="http://schemas.microsoft.com/office/drawing/2014/main" id="{51B3A623-3EEC-8944-E492-8F000D916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76" y="3390901"/>
              <a:ext cx="69850" cy="1690688"/>
            </a:xfrm>
            <a:prstGeom prst="rect">
              <a:avLst/>
            </a:prstGeom>
            <a:solidFill>
              <a:srgbClr val="5BA440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08" name="Rectangle 192">
              <a:extLst>
                <a:ext uri="{FF2B5EF4-FFF2-40B4-BE49-F238E27FC236}">
                  <a16:creationId xmlns:a16="http://schemas.microsoft.com/office/drawing/2014/main" id="{BDDADEFD-8370-C94E-A02F-04D970F07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7726" y="3390901"/>
              <a:ext cx="69850" cy="1690688"/>
            </a:xfrm>
            <a:prstGeom prst="rect">
              <a:avLst/>
            </a:prstGeom>
            <a:solidFill>
              <a:srgbClr val="5BA440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09" name="Rectangle 193">
              <a:extLst>
                <a:ext uri="{FF2B5EF4-FFF2-40B4-BE49-F238E27FC236}">
                  <a16:creationId xmlns:a16="http://schemas.microsoft.com/office/drawing/2014/main" id="{53C3FF28-B50D-BE1D-D63B-413F88C0F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0751" y="3390901"/>
              <a:ext cx="66675" cy="1690688"/>
            </a:xfrm>
            <a:prstGeom prst="rect">
              <a:avLst/>
            </a:prstGeom>
            <a:solidFill>
              <a:srgbClr val="5BA440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10" name="Rectangle 194">
              <a:extLst>
                <a:ext uri="{FF2B5EF4-FFF2-40B4-BE49-F238E27FC236}">
                  <a16:creationId xmlns:a16="http://schemas.microsoft.com/office/drawing/2014/main" id="{81275CC5-1689-90CA-D3B8-B8AFC8F56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0601" y="3390901"/>
              <a:ext cx="69850" cy="1690688"/>
            </a:xfrm>
            <a:prstGeom prst="rect">
              <a:avLst/>
            </a:prstGeom>
            <a:solidFill>
              <a:srgbClr val="A2C7E2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11" name="Rectangle 195">
              <a:extLst>
                <a:ext uri="{FF2B5EF4-FFF2-40B4-BE49-F238E27FC236}">
                  <a16:creationId xmlns:a16="http://schemas.microsoft.com/office/drawing/2014/main" id="{A38C95D8-216B-88A0-74EC-85C40AA23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0451" y="3390901"/>
              <a:ext cx="73025" cy="1690688"/>
            </a:xfrm>
            <a:prstGeom prst="rect">
              <a:avLst/>
            </a:prstGeom>
            <a:solidFill>
              <a:srgbClr val="5BA440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12" name="Rectangle 196">
              <a:extLst>
                <a:ext uri="{FF2B5EF4-FFF2-40B4-BE49-F238E27FC236}">
                  <a16:creationId xmlns:a16="http://schemas.microsoft.com/office/drawing/2014/main" id="{66108B34-196E-D4AD-4D5A-9D4BF0C86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3476" y="3390901"/>
              <a:ext cx="69850" cy="1690688"/>
            </a:xfrm>
            <a:prstGeom prst="rect">
              <a:avLst/>
            </a:prstGeom>
            <a:solidFill>
              <a:srgbClr val="5BA440"/>
            </a:solidFill>
            <a:ln w="31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13" name="Line 197">
              <a:extLst>
                <a:ext uri="{FF2B5EF4-FFF2-40B4-BE49-F238E27FC236}">
                  <a16:creationId xmlns:a16="http://schemas.microsoft.com/office/drawing/2014/main" id="{1407065B-433E-3F89-FF4D-A859EFF7C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6189" y="3384551"/>
              <a:ext cx="5068888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14" name="Line 212">
              <a:extLst>
                <a:ext uri="{FF2B5EF4-FFF2-40B4-BE49-F238E27FC236}">
                  <a16:creationId xmlns:a16="http://schemas.microsoft.com/office/drawing/2014/main" id="{0BCD3278-FD33-A4A7-2981-27635BED8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700" y="3048001"/>
              <a:ext cx="102393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15" name="Line 213">
              <a:extLst>
                <a:ext uri="{FF2B5EF4-FFF2-40B4-BE49-F238E27FC236}">
                  <a16:creationId xmlns:a16="http://schemas.microsoft.com/office/drawing/2014/main" id="{8E76BF09-3590-24CB-73EC-3F40412EA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700" y="3890963"/>
              <a:ext cx="102393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16" name="Rectangle 214">
              <a:extLst>
                <a:ext uri="{FF2B5EF4-FFF2-40B4-BE49-F238E27FC236}">
                  <a16:creationId xmlns:a16="http://schemas.microsoft.com/office/drawing/2014/main" id="{92BB698E-7251-E4A8-CBAC-2550141AA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774" y="1790314"/>
              <a:ext cx="705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050" dirty="0">
                  <a:solidFill>
                    <a:srgbClr val="000000"/>
                  </a:solidFill>
                </a:rPr>
                <a:t>*</a:t>
              </a:r>
              <a:endParaRPr lang="en-US" altLang="en-US" sz="1800" dirty="0"/>
            </a:p>
          </p:txBody>
        </p:sp>
        <p:sp>
          <p:nvSpPr>
            <p:cNvPr id="717" name="Rectangle 215">
              <a:extLst>
                <a:ext uri="{FF2B5EF4-FFF2-40B4-BE49-F238E27FC236}">
                  <a16:creationId xmlns:a16="http://schemas.microsoft.com/office/drawing/2014/main" id="{E9738CF0-8A1F-B76B-1A28-4F9E05DBF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022" y="2775373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18" name="Rectangle 216">
              <a:extLst>
                <a:ext uri="{FF2B5EF4-FFF2-40B4-BE49-F238E27FC236}">
                  <a16:creationId xmlns:a16="http://schemas.microsoft.com/office/drawing/2014/main" id="{C0EAD553-584C-FF9E-A3BC-CBB0BB531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800" y="2842054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19" name="Rectangle 217">
              <a:extLst>
                <a:ext uri="{FF2B5EF4-FFF2-40B4-BE49-F238E27FC236}">
                  <a16:creationId xmlns:a16="http://schemas.microsoft.com/office/drawing/2014/main" id="{4247A71A-4004-0826-1B23-3BF263A71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873" y="3462338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20" name="Rectangle 218">
              <a:extLst>
                <a:ext uri="{FF2B5EF4-FFF2-40B4-BE49-F238E27FC236}">
                  <a16:creationId xmlns:a16="http://schemas.microsoft.com/office/drawing/2014/main" id="{9DBEAE29-5F30-C982-B911-D910C593C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948" y="3544888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21" name="Rectangle 219">
              <a:extLst>
                <a:ext uri="{FF2B5EF4-FFF2-40B4-BE49-F238E27FC236}">
                  <a16:creationId xmlns:a16="http://schemas.microsoft.com/office/drawing/2014/main" id="{FBC9D545-97EE-91F8-8D1F-1835CA44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998" y="3709988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22" name="Rectangle 220">
              <a:extLst>
                <a:ext uri="{FF2B5EF4-FFF2-40B4-BE49-F238E27FC236}">
                  <a16:creationId xmlns:a16="http://schemas.microsoft.com/office/drawing/2014/main" id="{AFB645E2-1055-951D-AF5F-293CC824F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860" y="3954463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23" name="Rectangle 221">
              <a:extLst>
                <a:ext uri="{FF2B5EF4-FFF2-40B4-BE49-F238E27FC236}">
                  <a16:creationId xmlns:a16="http://schemas.microsoft.com/office/drawing/2014/main" id="{8DA32735-730C-8435-59E6-2C901875E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656" y="3139017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24" name="Rectangle 222">
              <a:extLst>
                <a:ext uri="{FF2B5EF4-FFF2-40B4-BE49-F238E27FC236}">
                  <a16:creationId xmlns:a16="http://schemas.microsoft.com/office/drawing/2014/main" id="{CE8644E5-518D-19C7-BE98-9771770A7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884" y="3449638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25" name="Rectangle 223">
              <a:extLst>
                <a:ext uri="{FF2B5EF4-FFF2-40B4-BE49-F238E27FC236}">
                  <a16:creationId xmlns:a16="http://schemas.microsoft.com/office/drawing/2014/main" id="{F19AF22D-4F83-2B59-962C-581330451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8736" y="3449638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26" name="Rectangle 224">
              <a:extLst>
                <a:ext uri="{FF2B5EF4-FFF2-40B4-BE49-F238E27FC236}">
                  <a16:creationId xmlns:a16="http://schemas.microsoft.com/office/drawing/2014/main" id="{F38B631D-7668-9C20-F5F6-E8A0D7E64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848" y="4470400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27" name="Rectangle 225">
              <a:extLst>
                <a:ext uri="{FF2B5EF4-FFF2-40B4-BE49-F238E27FC236}">
                  <a16:creationId xmlns:a16="http://schemas.microsoft.com/office/drawing/2014/main" id="{15AF5663-9AC9-A698-808D-D992D0B38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9585" y="4897438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28" name="Rectangle 226">
              <a:extLst>
                <a:ext uri="{FF2B5EF4-FFF2-40B4-BE49-F238E27FC236}">
                  <a16:creationId xmlns:a16="http://schemas.microsoft.com/office/drawing/2014/main" id="{127F8EE6-EAC9-8C54-9FD9-B598CA1D2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4888" y="5072063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29" name="Rectangle 227">
              <a:extLst>
                <a:ext uri="{FF2B5EF4-FFF2-40B4-BE49-F238E27FC236}">
                  <a16:creationId xmlns:a16="http://schemas.microsoft.com/office/drawing/2014/main" id="{BCB55E64-BA3B-52C0-C1E4-35A38B94A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2998" y="4470400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30" name="Rectangle 228">
              <a:extLst>
                <a:ext uri="{FF2B5EF4-FFF2-40B4-BE49-F238E27FC236}">
                  <a16:creationId xmlns:a16="http://schemas.microsoft.com/office/drawing/2014/main" id="{58E7CB44-6B5C-D218-8473-EFEBF5BB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673" y="4324351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31" name="Rectangle 229">
              <a:extLst>
                <a:ext uri="{FF2B5EF4-FFF2-40B4-BE49-F238E27FC236}">
                  <a16:creationId xmlns:a16="http://schemas.microsoft.com/office/drawing/2014/main" id="{FF5F0F5C-EBF3-1A3C-6C0A-494E0255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836" y="4127500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32" name="Rectangle 230">
              <a:extLst>
                <a:ext uri="{FF2B5EF4-FFF2-40B4-BE49-F238E27FC236}">
                  <a16:creationId xmlns:a16="http://schemas.microsoft.com/office/drawing/2014/main" id="{CDE62C2B-01AC-4382-AFBA-08AF9116A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861" y="4311651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33" name="Rectangle 231">
              <a:extLst>
                <a:ext uri="{FF2B5EF4-FFF2-40B4-BE49-F238E27FC236}">
                  <a16:creationId xmlns:a16="http://schemas.microsoft.com/office/drawing/2014/main" id="{93404637-9D14-1F79-7CD0-4C230C3DE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2848" y="4498976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34" name="Rectangle 232">
              <a:extLst>
                <a:ext uri="{FF2B5EF4-FFF2-40B4-BE49-F238E27FC236}">
                  <a16:creationId xmlns:a16="http://schemas.microsoft.com/office/drawing/2014/main" id="{EFFAF3E0-8698-7E52-FD15-4F56D8A33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673" y="4600576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35" name="Rectangle 233">
              <a:extLst>
                <a:ext uri="{FF2B5EF4-FFF2-40B4-BE49-F238E27FC236}">
                  <a16:creationId xmlns:a16="http://schemas.microsoft.com/office/drawing/2014/main" id="{430514FE-32E2-0047-983D-3B0E28E1F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724" y="4476751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36" name="Rectangle 234">
              <a:extLst>
                <a:ext uri="{FF2B5EF4-FFF2-40B4-BE49-F238E27FC236}">
                  <a16:creationId xmlns:a16="http://schemas.microsoft.com/office/drawing/2014/main" id="{9026EF91-C434-D367-41C7-65DCB42A6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573" y="4464051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37" name="Rectangle 235">
              <a:extLst>
                <a:ext uri="{FF2B5EF4-FFF2-40B4-BE49-F238E27FC236}">
                  <a16:creationId xmlns:a16="http://schemas.microsoft.com/office/drawing/2014/main" id="{28097882-5922-1CA7-1735-7A1B1356E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710" y="4111626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38" name="Rectangle 236">
              <a:extLst>
                <a:ext uri="{FF2B5EF4-FFF2-40B4-BE49-F238E27FC236}">
                  <a16:creationId xmlns:a16="http://schemas.microsoft.com/office/drawing/2014/main" id="{C117EDCF-EC20-3320-29D5-364FE8368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736" y="4092576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39" name="Rectangle 237">
              <a:extLst>
                <a:ext uri="{FF2B5EF4-FFF2-40B4-BE49-F238E27FC236}">
                  <a16:creationId xmlns:a16="http://schemas.microsoft.com/office/drawing/2014/main" id="{2B10BDA3-5D67-C189-3D5D-1B825667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873" y="3636963"/>
              <a:ext cx="61661" cy="1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buClrTx/>
              </a:pPr>
              <a:r>
                <a:rPr lang="en-US" altLang="en-US" sz="1200" dirty="0">
                  <a:solidFill>
                    <a:srgbClr val="000000"/>
                  </a:solidFill>
                </a:rPr>
                <a:t>*</a:t>
              </a:r>
              <a:endParaRPr lang="en-US" altLang="en-US" sz="2400" dirty="0"/>
            </a:p>
          </p:txBody>
        </p:sp>
        <p:sp>
          <p:nvSpPr>
            <p:cNvPr id="740" name="Freeform 238">
              <a:extLst>
                <a:ext uri="{FF2B5EF4-FFF2-40B4-BE49-F238E27FC236}">
                  <a16:creationId xmlns:a16="http://schemas.microsoft.com/office/drawing/2014/main" id="{EE3737C9-5998-A34F-A6DF-1351838104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5930" y="2929201"/>
              <a:ext cx="74615" cy="109728"/>
            </a:xfrm>
            <a:custGeom>
              <a:avLst/>
              <a:gdLst>
                <a:gd name="T0" fmla="*/ 16 w 34"/>
                <a:gd name="T1" fmla="*/ 0 h 50"/>
                <a:gd name="T2" fmla="*/ 0 w 34"/>
                <a:gd name="T3" fmla="*/ 24 h 50"/>
                <a:gd name="T4" fmla="*/ 16 w 34"/>
                <a:gd name="T5" fmla="*/ 50 h 50"/>
                <a:gd name="T6" fmla="*/ 34 w 34"/>
                <a:gd name="T7" fmla="*/ 24 h 50"/>
                <a:gd name="T8" fmla="*/ 16 w 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16" y="0"/>
                  </a:moveTo>
                  <a:lnTo>
                    <a:pt x="0" y="24"/>
                  </a:lnTo>
                  <a:lnTo>
                    <a:pt x="16" y="50"/>
                  </a:lnTo>
                  <a:lnTo>
                    <a:pt x="34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21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41" name="Freeform 239">
              <a:extLst>
                <a:ext uri="{FF2B5EF4-FFF2-40B4-BE49-F238E27FC236}">
                  <a16:creationId xmlns:a16="http://schemas.microsoft.com/office/drawing/2014/main" id="{120D6809-0019-8049-51D1-8AAA2D0672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90694" y="3675568"/>
              <a:ext cx="74615" cy="109728"/>
            </a:xfrm>
            <a:custGeom>
              <a:avLst/>
              <a:gdLst>
                <a:gd name="T0" fmla="*/ 18 w 34"/>
                <a:gd name="T1" fmla="*/ 0 h 50"/>
                <a:gd name="T2" fmla="*/ 0 w 34"/>
                <a:gd name="T3" fmla="*/ 26 h 50"/>
                <a:gd name="T4" fmla="*/ 18 w 34"/>
                <a:gd name="T5" fmla="*/ 50 h 50"/>
                <a:gd name="T6" fmla="*/ 34 w 34"/>
                <a:gd name="T7" fmla="*/ 26 h 50"/>
                <a:gd name="T8" fmla="*/ 18 w 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18" y="0"/>
                  </a:moveTo>
                  <a:lnTo>
                    <a:pt x="0" y="26"/>
                  </a:lnTo>
                  <a:lnTo>
                    <a:pt x="18" y="50"/>
                  </a:lnTo>
                  <a:lnTo>
                    <a:pt x="34" y="2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21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  <p:sp>
          <p:nvSpPr>
            <p:cNvPr id="742" name="Freeform 240">
              <a:extLst>
                <a:ext uri="{FF2B5EF4-FFF2-40B4-BE49-F238E27FC236}">
                  <a16:creationId xmlns:a16="http://schemas.microsoft.com/office/drawing/2014/main" id="{2DD0E003-8CF8-8421-9831-04E059309B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42184" y="4214528"/>
              <a:ext cx="74615" cy="109728"/>
            </a:xfrm>
            <a:custGeom>
              <a:avLst/>
              <a:gdLst>
                <a:gd name="T0" fmla="*/ 16 w 34"/>
                <a:gd name="T1" fmla="*/ 0 h 50"/>
                <a:gd name="T2" fmla="*/ 0 w 34"/>
                <a:gd name="T3" fmla="*/ 24 h 50"/>
                <a:gd name="T4" fmla="*/ 16 w 34"/>
                <a:gd name="T5" fmla="*/ 50 h 50"/>
                <a:gd name="T6" fmla="*/ 34 w 34"/>
                <a:gd name="T7" fmla="*/ 24 h 50"/>
                <a:gd name="T8" fmla="*/ 16 w 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0">
                  <a:moveTo>
                    <a:pt x="16" y="0"/>
                  </a:moveTo>
                  <a:lnTo>
                    <a:pt x="0" y="24"/>
                  </a:lnTo>
                  <a:lnTo>
                    <a:pt x="16" y="50"/>
                  </a:lnTo>
                  <a:lnTo>
                    <a:pt x="34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21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43" name="Rectangle 235">
            <a:extLst>
              <a:ext uri="{FF2B5EF4-FFF2-40B4-BE49-F238E27FC236}">
                <a16:creationId xmlns:a16="http://schemas.microsoft.com/office/drawing/2014/main" id="{0F4B2D2C-3DF7-50BA-0D9C-C3A23D2C8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940" y="2073195"/>
            <a:ext cx="627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buClrTx/>
            </a:pPr>
            <a:r>
              <a:rPr lang="en-US" altLang="en-US" sz="1200" dirty="0">
                <a:solidFill>
                  <a:srgbClr val="000000"/>
                </a:solidFill>
              </a:rPr>
              <a:t>*</a:t>
            </a:r>
            <a:endParaRPr lang="en-US" altLang="en-US" sz="2400" dirty="0"/>
          </a:p>
        </p:txBody>
      </p:sp>
      <p:sp>
        <p:nvSpPr>
          <p:cNvPr id="744" name="Freeform 240">
            <a:extLst>
              <a:ext uri="{FF2B5EF4-FFF2-40B4-BE49-F238E27FC236}">
                <a16:creationId xmlns:a16="http://schemas.microsoft.com/office/drawing/2014/main" id="{677F0AC7-5607-6539-E99E-6AD79496BD56}"/>
              </a:ext>
            </a:extLst>
          </p:cNvPr>
          <p:cNvSpPr>
            <a:spLocks noChangeAspect="1"/>
          </p:cNvSpPr>
          <p:nvPr/>
        </p:nvSpPr>
        <p:spPr bwMode="auto">
          <a:xfrm>
            <a:off x="9153406" y="2287633"/>
            <a:ext cx="74153" cy="109049"/>
          </a:xfrm>
          <a:custGeom>
            <a:avLst/>
            <a:gdLst>
              <a:gd name="T0" fmla="*/ 16 w 34"/>
              <a:gd name="T1" fmla="*/ 0 h 50"/>
              <a:gd name="T2" fmla="*/ 0 w 34"/>
              <a:gd name="T3" fmla="*/ 24 h 50"/>
              <a:gd name="T4" fmla="*/ 16 w 34"/>
              <a:gd name="T5" fmla="*/ 50 h 50"/>
              <a:gd name="T6" fmla="*/ 34 w 34"/>
              <a:gd name="T7" fmla="*/ 24 h 50"/>
              <a:gd name="T8" fmla="*/ 16 w 34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50">
                <a:moveTo>
                  <a:pt x="16" y="0"/>
                </a:moveTo>
                <a:lnTo>
                  <a:pt x="0" y="24"/>
                </a:lnTo>
                <a:lnTo>
                  <a:pt x="16" y="50"/>
                </a:lnTo>
                <a:lnTo>
                  <a:pt x="34" y="24"/>
                </a:lnTo>
                <a:lnTo>
                  <a:pt x="16" y="0"/>
                </a:lnTo>
                <a:close/>
              </a:path>
            </a:pathLst>
          </a:custGeom>
          <a:solidFill>
            <a:srgbClr val="B21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745" name="Freeform 199">
            <a:extLst>
              <a:ext uri="{FF2B5EF4-FFF2-40B4-BE49-F238E27FC236}">
                <a16:creationId xmlns:a16="http://schemas.microsoft.com/office/drawing/2014/main" id="{C24AB99E-77DB-1159-9E0E-A6B79ED99421}"/>
              </a:ext>
            </a:extLst>
          </p:cNvPr>
          <p:cNvSpPr>
            <a:spLocks/>
          </p:cNvSpPr>
          <p:nvPr/>
        </p:nvSpPr>
        <p:spPr bwMode="auto">
          <a:xfrm>
            <a:off x="7520321" y="1777527"/>
            <a:ext cx="3525146" cy="1061068"/>
          </a:xfrm>
          <a:custGeom>
            <a:avLst/>
            <a:gdLst>
              <a:gd name="T0" fmla="*/ 0 w 912"/>
              <a:gd name="T1" fmla="*/ 0 h 561"/>
              <a:gd name="T2" fmla="*/ 912 w 912"/>
              <a:gd name="T3" fmla="*/ 0 h 561"/>
              <a:gd name="T4" fmla="*/ 912 w 912"/>
              <a:gd name="T5" fmla="*/ 561 h 561"/>
              <a:gd name="T6" fmla="*/ 0 w 912"/>
              <a:gd name="T7" fmla="*/ 561 h 561"/>
              <a:gd name="T8" fmla="*/ 0 w 912"/>
              <a:gd name="T9" fmla="*/ 0 h 561"/>
              <a:gd name="T10" fmla="*/ 0 w 912"/>
              <a:gd name="T11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561">
                <a:moveTo>
                  <a:pt x="0" y="0"/>
                </a:moveTo>
                <a:lnTo>
                  <a:pt x="912" y="0"/>
                </a:lnTo>
                <a:lnTo>
                  <a:pt x="912" y="561"/>
                </a:lnTo>
                <a:lnTo>
                  <a:pt x="0" y="56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9050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746" name="Rectangle 209">
            <a:extLst>
              <a:ext uri="{FF2B5EF4-FFF2-40B4-BE49-F238E27FC236}">
                <a16:creationId xmlns:a16="http://schemas.microsoft.com/office/drawing/2014/main" id="{521615E6-7D5E-B34A-3279-E2DEC8C3C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430" y="2061570"/>
            <a:ext cx="178184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buClrTx/>
            </a:pPr>
            <a:r>
              <a:rPr lang="en-US" altLang="en-US" sz="900" dirty="0">
                <a:solidFill>
                  <a:srgbClr val="231F20"/>
                </a:solidFill>
              </a:rPr>
              <a:t>Not evaluable / unavailable</a:t>
            </a:r>
            <a:endParaRPr lang="en-US" altLang="en-US" sz="1350" dirty="0"/>
          </a:p>
        </p:txBody>
      </p:sp>
      <p:sp>
        <p:nvSpPr>
          <p:cNvPr id="747" name="Rectangle 209">
            <a:extLst>
              <a:ext uri="{FF2B5EF4-FFF2-40B4-BE49-F238E27FC236}">
                <a16:creationId xmlns:a16="http://schemas.microsoft.com/office/drawing/2014/main" id="{17EFBC9D-152E-9F5B-EC16-06C6B4020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107" y="2245838"/>
            <a:ext cx="131535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buClrTx/>
            </a:pPr>
            <a:r>
              <a:rPr lang="en-US" altLang="en-US" sz="900" dirty="0">
                <a:solidFill>
                  <a:srgbClr val="231F20"/>
                </a:solidFill>
              </a:rPr>
              <a:t>Undetectable DLL3</a:t>
            </a:r>
            <a:endParaRPr lang="en-US" altLang="en-US" sz="1350" dirty="0"/>
          </a:p>
        </p:txBody>
      </p:sp>
      <p:sp>
        <p:nvSpPr>
          <p:cNvPr id="748" name="Rectangle 211">
            <a:extLst>
              <a:ext uri="{FF2B5EF4-FFF2-40B4-BE49-F238E27FC236}">
                <a16:creationId xmlns:a16="http://schemas.microsoft.com/office/drawing/2014/main" id="{3601AA1D-1408-DDCB-D30B-84A0885DD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4506" y="1845653"/>
            <a:ext cx="126438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buClrTx/>
            </a:pPr>
            <a:r>
              <a:rPr lang="en-US" altLang="en-US" sz="1050" b="1" dirty="0">
                <a:solidFill>
                  <a:srgbClr val="231F20"/>
                </a:solidFill>
              </a:rPr>
              <a:t>DLL3 Expression</a:t>
            </a:r>
            <a:r>
              <a:rPr lang="en-US" altLang="en-US" sz="1050" b="1" baseline="30000" dirty="0">
                <a:solidFill>
                  <a:srgbClr val="231F20"/>
                </a:solidFill>
              </a:rPr>
              <a:t>†</a:t>
            </a:r>
            <a:endParaRPr lang="en-US" altLang="en-US" sz="1600" b="1" baseline="30000" dirty="0"/>
          </a:p>
        </p:txBody>
      </p:sp>
      <p:sp>
        <p:nvSpPr>
          <p:cNvPr id="749" name="Rectangle 209">
            <a:extLst>
              <a:ext uri="{FF2B5EF4-FFF2-40B4-BE49-F238E27FC236}">
                <a16:creationId xmlns:a16="http://schemas.microsoft.com/office/drawing/2014/main" id="{0F2813F1-9F12-E1E6-0162-F3715051F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9785" y="2418106"/>
            <a:ext cx="1603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r>
              <a:rPr lang="en-US" altLang="en-US" sz="900" dirty="0">
                <a:solidFill>
                  <a:srgbClr val="231F20"/>
                </a:solidFill>
              </a:rPr>
              <a:t>All other patients shown</a:t>
            </a:r>
            <a:br>
              <a:rPr lang="en-US" altLang="en-US" sz="900" dirty="0">
                <a:solidFill>
                  <a:srgbClr val="231F20"/>
                </a:solidFill>
              </a:rPr>
            </a:br>
            <a:r>
              <a:rPr lang="en-US" altLang="en-US" sz="900" dirty="0">
                <a:solidFill>
                  <a:srgbClr val="231F20"/>
                </a:solidFill>
              </a:rPr>
              <a:t>had detectable DLL3</a:t>
            </a:r>
            <a:endParaRPr lang="en-US" altLang="en-US" sz="1350" dirty="0"/>
          </a:p>
        </p:txBody>
      </p:sp>
      <p:sp>
        <p:nvSpPr>
          <p:cNvPr id="750" name="Rectangle 216">
            <a:extLst>
              <a:ext uri="{FF2B5EF4-FFF2-40B4-BE49-F238E27FC236}">
                <a16:creationId xmlns:a16="http://schemas.microsoft.com/office/drawing/2014/main" id="{065E4246-DE1C-9FE1-6DB3-3DEBFE832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596" y="3135649"/>
            <a:ext cx="3938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buClrTx/>
            </a:pPr>
            <a:r>
              <a:rPr lang="en-US" altLang="en-US" sz="1200" dirty="0">
                <a:solidFill>
                  <a:srgbClr val="000000"/>
                </a:solidFill>
              </a:rPr>
              <a:t>*</a:t>
            </a:r>
            <a:endParaRPr lang="en-US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1B18B-F044-601A-ECEA-8E2E2C3247C4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16942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4E0DE58-A3A5-7397-075F-3C4D896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759"/>
            <a:ext cx="11459591" cy="507831"/>
          </a:xfrm>
        </p:spPr>
        <p:txBody>
          <a:bodyPr/>
          <a:lstStyle/>
          <a:p>
            <a:r>
              <a:rPr lang="en-US" dirty="0"/>
              <a:t>Duration of Response and Treatment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483514-E72C-456D-C52D-B09F6DDDB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455" y="6093519"/>
            <a:ext cx="9684798" cy="493776"/>
          </a:xfrm>
        </p:spPr>
        <p:txBody>
          <a:bodyPr/>
          <a:lstStyle/>
          <a:p>
            <a:r>
              <a:rPr lang="en-US" dirty="0"/>
              <a:t>Median follow-up time for DOR, 9.5 months (95% CI; 8.3, 9.7 months).</a:t>
            </a:r>
          </a:p>
          <a:p>
            <a:r>
              <a:rPr lang="en-US" b="1" dirty="0"/>
              <a:t>DOR</a:t>
            </a:r>
            <a:r>
              <a:rPr lang="en-US" dirty="0"/>
              <a:t>, duration of response; </a:t>
            </a:r>
            <a:r>
              <a:rPr lang="en-US" b="1" dirty="0"/>
              <a:t>PR</a:t>
            </a:r>
            <a:r>
              <a:rPr lang="en-US" dirty="0"/>
              <a:t>, partial response; </a:t>
            </a:r>
            <a:r>
              <a:rPr lang="en-US" b="1" dirty="0"/>
              <a:t>TTR</a:t>
            </a:r>
            <a:r>
              <a:rPr lang="en-US" dirty="0"/>
              <a:t>, time to objective response. 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2989BEA-578A-F7CC-C0BD-E435A9D51B3C}"/>
              </a:ext>
            </a:extLst>
          </p:cNvPr>
          <p:cNvSpPr txBox="1">
            <a:spLocks/>
          </p:cNvSpPr>
          <p:nvPr/>
        </p:nvSpPr>
        <p:spPr>
          <a:xfrm>
            <a:off x="205272" y="5171868"/>
            <a:ext cx="11678772" cy="822325"/>
          </a:xfrm>
          <a:prstGeom prst="rect">
            <a:avLst/>
          </a:prstGeom>
        </p:spPr>
        <p:txBody>
          <a:bodyPr/>
          <a:lstStyle>
            <a:lvl1pPr marL="256032" indent="-256032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7688" indent="-27432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3152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4400" indent="-182880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42416" indent="-128016" algn="l" defTabSz="37933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900" dirty="0"/>
              <a:t>Median TTR was 1.4 months (range, 1.1–9.6 months), and median DOR was not reached</a:t>
            </a:r>
          </a:p>
          <a:p>
            <a:pPr>
              <a:spcAft>
                <a:spcPts val="0"/>
              </a:spcAft>
            </a:pPr>
            <a:r>
              <a:rPr lang="en-US" sz="1900" dirty="0"/>
              <a:t>Of the 68 responders, the DOR was ≥ 6 months in 40 patients (59%)</a:t>
            </a:r>
          </a:p>
          <a:p>
            <a:pPr>
              <a:spcAft>
                <a:spcPts val="0"/>
              </a:spcAft>
            </a:pPr>
            <a:r>
              <a:rPr lang="en-US" sz="1900" dirty="0"/>
              <a:t>56% of the responses were ongoing at data cutoff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C2211-0571-1621-24E7-727A08588B69}"/>
              </a:ext>
            </a:extLst>
          </p:cNvPr>
          <p:cNvSpPr/>
          <p:nvPr/>
        </p:nvSpPr>
        <p:spPr>
          <a:xfrm>
            <a:off x="-1" y="5199681"/>
            <a:ext cx="205273" cy="893838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907B35-235F-8AA9-2D2F-E2D469930451}"/>
              </a:ext>
            </a:extLst>
          </p:cNvPr>
          <p:cNvGrpSpPr/>
          <p:nvPr/>
        </p:nvGrpSpPr>
        <p:grpSpPr>
          <a:xfrm>
            <a:off x="477393" y="1056292"/>
            <a:ext cx="10725757" cy="3923091"/>
            <a:chOff x="-1087161" y="250380"/>
            <a:chExt cx="10725757" cy="39230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AC3A15-0C77-16CF-4C54-D610908D7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872832" y="582995"/>
              <a:ext cx="10511428" cy="35904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D822EF-BF46-D72D-8365-88932B73756D}"/>
                </a:ext>
              </a:extLst>
            </p:cNvPr>
            <p:cNvSpPr txBox="1"/>
            <p:nvPr/>
          </p:nvSpPr>
          <p:spPr>
            <a:xfrm>
              <a:off x="601601" y="282354"/>
              <a:ext cx="133081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50" b="1" dirty="0"/>
                <a:t>Tarlatamab 10 mg</a:t>
              </a:r>
            </a:p>
            <a:p>
              <a:pPr algn="ctr"/>
              <a:r>
                <a:rPr lang="en-US" sz="1050" b="1" dirty="0"/>
                <a:t>(n = 40)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5047FD-9971-D738-2DE1-13C0CC70E7EB}"/>
                </a:ext>
              </a:extLst>
            </p:cNvPr>
            <p:cNvSpPr txBox="1"/>
            <p:nvPr/>
          </p:nvSpPr>
          <p:spPr>
            <a:xfrm>
              <a:off x="5797625" y="250380"/>
              <a:ext cx="140615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50" b="1" dirty="0"/>
                <a:t>Tarlatamab 100 mg</a:t>
              </a:r>
            </a:p>
            <a:p>
              <a:pPr algn="ctr"/>
              <a:r>
                <a:rPr lang="en-US" sz="1050" b="1" dirty="0"/>
                <a:t>(n = 28)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BAD97-CCEA-9445-8A1C-F52A2F389EDD}"/>
                </a:ext>
              </a:extLst>
            </p:cNvPr>
            <p:cNvSpPr txBox="1"/>
            <p:nvPr/>
          </p:nvSpPr>
          <p:spPr>
            <a:xfrm rot="16200000">
              <a:off x="-1314627" y="1954280"/>
              <a:ext cx="7088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50" b="1" dirty="0"/>
                <a:t>Patients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0082F1-2FE0-0EB2-62C1-F308AEF82032}"/>
              </a:ext>
            </a:extLst>
          </p:cNvPr>
          <p:cNvSpPr txBox="1"/>
          <p:nvPr/>
        </p:nvSpPr>
        <p:spPr>
          <a:xfrm>
            <a:off x="616134" y="6617112"/>
            <a:ext cx="10959732" cy="231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00" b="1" dirty="0">
                <a:latin typeface="+mn-lt"/>
                <a:ea typeface="MS Mincho" panose="02020609040205080304" pitchFamily="49" charset="-128"/>
              </a:rPr>
              <a:t>Presented at the European Society for Medical Oncology Congress 2023 Annual Meeting, October 20-24, 2023; Madrid, Spain.</a:t>
            </a:r>
          </a:p>
        </p:txBody>
      </p:sp>
    </p:spTree>
    <p:extLst>
      <p:ext uri="{BB962C8B-B14F-4D97-AF65-F5344CB8AC3E}">
        <p14:creationId xmlns:p14="http://schemas.microsoft.com/office/powerpoint/2010/main" val="27984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mgen Corporate">
  <a:themeElements>
    <a:clrScheme name="Custom 7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3"/>
      </a:accent2>
      <a:accent3>
        <a:srgbClr val="7EE0DD"/>
      </a:accent3>
      <a:accent4>
        <a:srgbClr val="2CC84D"/>
      </a:accent4>
      <a:accent5>
        <a:srgbClr val="FBE122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30"/>
          </a:lnSpc>
          <a:defRPr sz="1400" dirty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gen PPT_update_100422" id="{AFBF8AD3-DA8B-F845-80EC-613E041561F4}" vid="{891AC1A6-5322-D74F-8C7A-50FAA0570F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1949ac-139d-4ba9-b71b-10956bd5632c">
      <Terms xmlns="http://schemas.microsoft.com/office/infopath/2007/PartnerControls"/>
    </lcf76f155ced4ddcb4097134ff3c332f>
    <TaxCatchAll xmlns="dc2db4f8-0dc0-4834-9a51-1c3a49a465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7" ma:contentTypeDescription="Create a new document." ma:contentTypeScope="" ma:versionID="37178ab793a04ac340925ad124061b65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ac8af66f7fb97054b79186a22abec656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A0E520-F386-42DC-9CDB-652017CA933C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152D9D-569F-4C2A-910E-EDFB032A7632}"/>
</file>

<file path=customXml/itemProps3.xml><?xml version="1.0" encoding="utf-8"?>
<ds:datastoreItem xmlns:ds="http://schemas.openxmlformats.org/officeDocument/2006/customXml" ds:itemID="{7128EB60-2366-4B71-8458-4B1CCE37A1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Amgen Corporate</Template>
  <TotalTime>5387</TotalTime>
  <Words>3477</Words>
  <Application>Microsoft Office PowerPoint</Application>
  <PresentationFormat>Widescreen</PresentationFormat>
  <Paragraphs>468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Courier New</vt:lpstr>
      <vt:lpstr>System Font Regular</vt:lpstr>
      <vt:lpstr>Amgen Corporate</vt:lpstr>
      <vt:lpstr>Tarlatamab for patients with previously treated small cell lung cancer (SCLC): Primary analysis of the phase 2 DeLLphi-301 study</vt:lpstr>
      <vt:lpstr>PowerPoint Presentation</vt:lpstr>
      <vt:lpstr>Declaration of Interests</vt:lpstr>
      <vt:lpstr>Background</vt:lpstr>
      <vt:lpstr>DeLLphi-301 Study Design Phase 2, open-label study (NCT05060016)</vt:lpstr>
      <vt:lpstr>Baseline Characteristics</vt:lpstr>
      <vt:lpstr>Tarlatamab Anti-tumor Activity</vt:lpstr>
      <vt:lpstr>Anti-tumor Activity</vt:lpstr>
      <vt:lpstr>Duration of Response and Treatment</vt:lpstr>
      <vt:lpstr>PFS and OS</vt:lpstr>
      <vt:lpstr>Summary of Adverse Events*</vt:lpstr>
      <vt:lpstr>CRS and Immune Effector Cell-Associated Neurotoxicity Syndrome (ICANS)*</vt:lpstr>
      <vt:lpstr>Patient Case (Tarlatamab 10 mg)</vt:lpstr>
      <vt:lpstr>DeLLphi-301 Conclusions</vt:lpstr>
      <vt:lpstr>The DeLLphi-301 Manuscript is now Published</vt:lpstr>
      <vt:lpstr>Acknowledgements</vt:lpstr>
      <vt:lpstr>DeLLphi-301 Investigators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Raulie (Porter Novelli)</dc:creator>
  <cp:lastModifiedBy>Roehrig, Markus</cp:lastModifiedBy>
  <cp:revision>283</cp:revision>
  <dcterms:created xsi:type="dcterms:W3CDTF">2022-10-21T12:48:29Z</dcterms:created>
  <dcterms:modified xsi:type="dcterms:W3CDTF">2023-10-24T15:35:05Z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0x01010044051C8ED0B0934CBB70AA06BF789C51</vt:lpwstr>
  </property>
  <property fmtid="{D5CDD505-2E9C-101B-9397-08002B2CF9AE}" pid="3" name="pdobSourceCropLeft">
    <vt:r8>0</vt:r8>
  </property>
  <property fmtid="{D5CDD505-2E9C-101B-9397-08002B2CF9AE}" pid="4" name="pdobSourceCropBottom">
    <vt:r8>0</vt:r8>
  </property>
  <property fmtid="{D5CDD505-2E9C-101B-9397-08002B2CF9AE}" pid="5" name="pdobSourceCropTop">
    <vt:r8>0</vt:r8>
  </property>
  <property fmtid="{D5CDD505-2E9C-101B-9397-08002B2CF9AE}" pid="6" name="pdobSourceOriginalWidth">
    <vt:r8>0</vt:r8>
  </property>
  <property fmtid="{D5CDD505-2E9C-101B-9397-08002B2CF9AE}" pid="7" name="pdobSourceCropRight">
    <vt:r8>0</vt:r8>
  </property>
  <property fmtid="{D5CDD505-2E9C-101B-9397-08002B2CF9AE}" pid="8" name="pdobSourceOriginalHeight">
    <vt:r8>0</vt:r8>
  </property>
  <property fmtid="{D5CDD505-2E9C-101B-9397-08002B2CF9AE}" pid="9" name="pdobSourceWidth">
    <vt:r8>142.958511352539</vt:r8>
  </property>
  <property fmtid="{D5CDD505-2E9C-101B-9397-08002B2CF9AE}" pid="10" name="pstrSourceShapeName">
    <vt:lpwstr>Rectangle 9</vt:lpwstr>
  </property>
  <property fmtid="{D5CDD505-2E9C-101B-9397-08002B2CF9AE}" pid="11" name="pintSourceSlideIndex">
    <vt:i4>3</vt:i4>
  </property>
  <property fmtid="{D5CDD505-2E9C-101B-9397-08002B2CF9AE}" pid="12" name="pdobSourceLeft">
    <vt:r8>739.747924804688</vt:r8>
  </property>
  <property fmtid="{D5CDD505-2E9C-101B-9397-08002B2CF9AE}" pid="13" name="pdobSourceHeight">
    <vt:r8>29.5593700408936</vt:r8>
  </property>
  <property fmtid="{D5CDD505-2E9C-101B-9397-08002B2CF9AE}" pid="14" name="pdobSourceTop">
    <vt:r8>131.51188659668</vt:r8>
  </property>
  <property fmtid="{D5CDD505-2E9C-101B-9397-08002B2CF9AE}" pid="15" name="MSIP_Label_f31142f3-8099-46d1-8755-df3fda1ce27f_Enabled">
    <vt:lpwstr>true</vt:lpwstr>
  </property>
  <property fmtid="{D5CDD505-2E9C-101B-9397-08002B2CF9AE}" pid="16" name="MSIP_Label_f31142f3-8099-46d1-8755-df3fda1ce27f_SetDate">
    <vt:lpwstr>2023-10-04T00:12:06Z</vt:lpwstr>
  </property>
  <property fmtid="{D5CDD505-2E9C-101B-9397-08002B2CF9AE}" pid="17" name="MSIP_Label_f31142f3-8099-46d1-8755-df3fda1ce27f_Method">
    <vt:lpwstr>Privileged</vt:lpwstr>
  </property>
  <property fmtid="{D5CDD505-2E9C-101B-9397-08002B2CF9AE}" pid="18" name="MSIP_Label_f31142f3-8099-46d1-8755-df3fda1ce27f_Name">
    <vt:lpwstr>Public_</vt:lpwstr>
  </property>
  <property fmtid="{D5CDD505-2E9C-101B-9397-08002B2CF9AE}" pid="19" name="MSIP_Label_f31142f3-8099-46d1-8755-df3fda1ce27f_SiteId">
    <vt:lpwstr>4b4266a6-1368-41af-ad5a-59eb634f7ad8</vt:lpwstr>
  </property>
  <property fmtid="{D5CDD505-2E9C-101B-9397-08002B2CF9AE}" pid="20" name="MSIP_Label_f31142f3-8099-46d1-8755-df3fda1ce27f_ActionId">
    <vt:lpwstr>0788f920-640f-4532-aff8-576543295d76</vt:lpwstr>
  </property>
  <property fmtid="{D5CDD505-2E9C-101B-9397-08002B2CF9AE}" pid="21" name="MSIP_Label_f31142f3-8099-46d1-8755-df3fda1ce27f_ContentBits">
    <vt:lpwstr>0</vt:lpwstr>
  </property>
  <property fmtid="{D5CDD505-2E9C-101B-9397-08002B2CF9AE}" pid="22" name="MSIP_Label_898e16e8-c07a-4d54-b613-7ba52508ca4b_Enabled">
    <vt:lpwstr>true</vt:lpwstr>
  </property>
  <property fmtid="{D5CDD505-2E9C-101B-9397-08002B2CF9AE}" pid="23" name="MSIP_Label_898e16e8-c07a-4d54-b613-7ba52508ca4b_SetDate">
    <vt:lpwstr>2023-10-09T20:18:21Z</vt:lpwstr>
  </property>
  <property fmtid="{D5CDD505-2E9C-101B-9397-08002B2CF9AE}" pid="24" name="MSIP_Label_898e16e8-c07a-4d54-b613-7ba52508ca4b_Method">
    <vt:lpwstr>Standard</vt:lpwstr>
  </property>
  <property fmtid="{D5CDD505-2E9C-101B-9397-08002B2CF9AE}" pid="25" name="MSIP_Label_898e16e8-c07a-4d54-b613-7ba52508ca4b_Name">
    <vt:lpwstr>Restricted – Any Recipient</vt:lpwstr>
  </property>
  <property fmtid="{D5CDD505-2E9C-101B-9397-08002B2CF9AE}" pid="26" name="MSIP_Label_898e16e8-c07a-4d54-b613-7ba52508ca4b_SiteId">
    <vt:lpwstr>06fe4af5-9412-436c-acdb-444ee0010489</vt:lpwstr>
  </property>
  <property fmtid="{D5CDD505-2E9C-101B-9397-08002B2CF9AE}" pid="27" name="MSIP_Label_898e16e8-c07a-4d54-b613-7ba52508ca4b_ActionId">
    <vt:lpwstr>72d1a898-dd35-4de2-bba7-ed6483a2a4b1</vt:lpwstr>
  </property>
  <property fmtid="{D5CDD505-2E9C-101B-9397-08002B2CF9AE}" pid="28" name="MSIP_Label_898e16e8-c07a-4d54-b613-7ba52508ca4b_ContentBits">
    <vt:lpwstr>0</vt:lpwstr>
  </property>
</Properties>
</file>